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342" r:id="rId3"/>
    <p:sldId id="321" r:id="rId4"/>
    <p:sldId id="282" r:id="rId5"/>
    <p:sldId id="334" r:id="rId6"/>
    <p:sldId id="332" r:id="rId7"/>
    <p:sldId id="335" r:id="rId8"/>
    <p:sldId id="340" r:id="rId9"/>
    <p:sldId id="338" r:id="rId10"/>
    <p:sldId id="285" r:id="rId11"/>
    <p:sldId id="341" r:id="rId12"/>
    <p:sldId id="34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8" autoAdjust="0"/>
    <p:restoredTop sz="94660"/>
  </p:normalViewPr>
  <p:slideViewPr>
    <p:cSldViewPr snapToGrid="0">
      <p:cViewPr varScale="1">
        <p:scale>
          <a:sx n="77" d="100"/>
          <a:sy n="77" d="100"/>
        </p:scale>
        <p:origin x="65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791BE-C68D-4BFD-8E8F-7FEEFCCA5F4D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BA92D-9F80-424A-A1DB-2E0F3D71189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36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C1A-0402-5CB3-A36A-26EE1F5F4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DA9D-63BC-F7AF-1781-F8459D83F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C8B06-1D71-B303-8B8E-041DA3A19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99E2E-E675-7DA9-B2BA-CA570BF9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1BF5-6072-9B85-DFF6-BED2B6DB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3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74B34-5D88-73F0-E8DA-426C42DA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ED43C-DF5E-2BD6-EC81-1E74AF41B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63B2F-E49B-8944-77FB-CD175CDC2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6500D-92F4-F457-D968-C2440B37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0A6E4-2776-DA9B-F4A7-D8024E294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1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83534-4434-A794-73E7-96BD6FB9B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F56DF-72BC-A6CA-3527-053E64157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C48D-D20A-FBEC-1A65-F3C5797CA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3D884-F1FB-10FD-8FD0-3053490A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FF833-3AED-C9E8-4A7C-6BBADC7B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77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9E88-3C2A-F603-536A-74EE4A0D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D2C5B-691B-2B0F-0922-FEFE7C239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3EF4D-91C1-BADF-5A27-DBB189011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98E79-0749-5B09-D439-378273BC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B044-3C23-B9A4-CF19-7E8735B7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11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5779-4AEB-F91E-93A1-2AF1867C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96DF-7F48-4A89-4850-8C387CE5C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2DCE4-6F7F-6423-8E79-9D62F854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28B21-02DB-6653-8B35-E4DF49FA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7FBEE-2F46-E581-7A03-438BF048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57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BA84-2D27-DAEB-B7F7-B03325F4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085F-AA25-9D45-C2FA-9B1E3BE82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1DFEE-6BD7-E537-EC0B-9E33D5A48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66F23-6883-420B-7008-4FCF2ABCC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6BC52-056C-882F-75A6-49352ACB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11709-2169-8634-5281-2BCA82F9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2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BD0A0-BF43-CD2D-4869-B36A8C48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B654-797E-BC51-FACF-CC75B0380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3B108-E891-24C3-302F-B78E52296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CEC63-C1E0-078A-C11A-9A5ADB8D34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EC951-006B-F629-C53C-1D3599C67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04383-C598-C43B-7CC0-F7843CEC4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817188-1AC6-7A08-89A6-DF8B00DA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14C32F-58A9-E776-64C3-565AEE33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84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BE68-25D2-29A3-3BAA-7DFAD999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C70011-0F25-E5A7-43A7-0E93AC9A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CDE68-32D1-B4BA-3E2E-202278CD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24DAF-346B-45D0-E57B-51C3FAF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36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E0531-1B2C-396E-D278-CF8DA5371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07A9E-E43A-8AC5-87AA-14F856655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BCDC5-E1A7-A105-506F-01BE0CE5C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9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87B3-D839-538A-42B2-52C0824F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C5A72-6D91-4EDE-CAC3-39AA13A7F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C48D4-49F3-52EF-EB07-AF11D3861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E3D12-BCCB-27A7-8323-8C2CE2634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9772-B56A-109D-588B-434902658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9E5E7-6D02-E266-CA2F-A4B758C6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472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72C49-AE5D-ED3C-F0CB-6EC1F9110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87397-BF94-56A5-8EBB-413A741020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F363E-48AC-E03C-64B7-FB26D53A5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D2580-CEAF-39D2-174E-1FC9CE4A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32D21-5F52-CA21-0A4F-232C73C4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8886E-AE62-06B3-C476-C9C37439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15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1E4350-E5A0-AC75-04F1-586DC49C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DE061-B57B-4344-CE66-11D33D0C0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76A8C-C5E7-F483-27B3-073F99662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61A411-B415-4A7F-885D-1BE4D8DEA959}" type="datetimeFigureOut">
              <a:rPr lang="pt-BR" smtClean="0"/>
              <a:t>15/11/2024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305AD-E316-F8A5-1950-D988B5182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006AE-E7CC-EBD4-652F-F623F949C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AAC0E2-10D7-488C-984B-D0CC7702E8DE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40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mailto:paulo@craam.mackenzie.b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o@craam.mackenzie.br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94620A1-F757-6ECF-98E8-179835E15213}"/>
              </a:ext>
            </a:extLst>
          </p:cNvPr>
          <p:cNvSpPr txBox="1"/>
          <p:nvPr/>
        </p:nvSpPr>
        <p:spPr>
          <a:xfrm>
            <a:off x="748430" y="1368315"/>
            <a:ext cx="10695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Precise timing of solar flare </a:t>
            </a:r>
            <a:r>
              <a:rPr lang="en-US" sz="3600" b="1" kern="0" dirty="0" err="1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footpoint</a:t>
            </a:r>
            <a:r>
              <a:rPr lang="en-US" sz="3600" b="1" kern="0" dirty="0">
                <a:effectLst/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 sources from mid-infrared observations</a:t>
            </a:r>
            <a:endParaRPr lang="en-US" sz="3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0AAAE2-83D0-39E1-3D6B-0FFEA5519FFA}"/>
              </a:ext>
            </a:extLst>
          </p:cNvPr>
          <p:cNvSpPr txBox="1"/>
          <p:nvPr/>
        </p:nvSpPr>
        <p:spPr>
          <a:xfrm>
            <a:off x="966592" y="3429000"/>
            <a:ext cx="5179110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Paulo Simões</a:t>
            </a:r>
          </a:p>
          <a:p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pt-BR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Centro de Rádio Astronomia e Astrofísica Mackenzie - CRAAM</a:t>
            </a:r>
          </a:p>
          <a:p>
            <a:r>
              <a:rPr lang="pt-BR" sz="1400" i="1" dirty="0">
                <a:latin typeface="Helvetica" panose="020B0604020202020204" pitchFamily="34" charset="0"/>
                <a:cs typeface="Helvetica" panose="020B0604020202020204" pitchFamily="34" charset="0"/>
              </a:rPr>
              <a:t>Escola de Engenharia, Universidade Presbiteriana Mackenzie</a:t>
            </a:r>
          </a:p>
          <a:p>
            <a:endParaRPr lang="pt-BR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paulo@craam.mackenzie.br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6A5AED-8479-2809-FF87-B6CB8E4183F8}"/>
              </a:ext>
            </a:extLst>
          </p:cNvPr>
          <p:cNvSpPr txBox="1"/>
          <p:nvPr/>
        </p:nvSpPr>
        <p:spPr>
          <a:xfrm>
            <a:off x="966592" y="5408674"/>
            <a:ext cx="37843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PRESTO/SCOSTEP Workshop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18th-22nd </a:t>
            </a:r>
            <a:r>
              <a:rPr lang="pt-BR" sz="1400" dirty="0" err="1">
                <a:latin typeface="Helvetica" panose="020B0604020202020204" pitchFamily="34" charset="0"/>
                <a:cs typeface="Helvetica" panose="020B0604020202020204" pitchFamily="34" charset="0"/>
              </a:rPr>
              <a:t>October</a:t>
            </a:r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 2024</a:t>
            </a:r>
            <a:b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t-BR" sz="1400" dirty="0">
                <a:latin typeface="Helvetica" panose="020B0604020202020204" pitchFamily="34" charset="0"/>
                <a:cs typeface="Helvetica" panose="020B0604020202020204" pitchFamily="34" charset="0"/>
              </a:rPr>
              <a:t>São Paulo, SP</a:t>
            </a:r>
          </a:p>
        </p:txBody>
      </p:sp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E093E56B-C28B-B19D-2990-38B61BF6F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091608-AC15-C354-89C8-1F06FF6DD89D}"/>
              </a:ext>
            </a:extLst>
          </p:cNvPr>
          <p:cNvSpPr txBox="1"/>
          <p:nvPr/>
        </p:nvSpPr>
        <p:spPr>
          <a:xfrm>
            <a:off x="828580" y="2600841"/>
            <a:ext cx="827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Simões, Fletcher, Hudson, Kerr, Penn, Lopez. MNRAS 532, 2024. </a:t>
            </a:r>
            <a:r>
              <a:rPr lang="pt-BR" i="1" dirty="0" err="1"/>
              <a:t>arxiv</a:t>
            </a:r>
            <a:r>
              <a:rPr lang="pt-BR" i="1" dirty="0"/>
              <a:t> 2406.11361</a:t>
            </a:r>
          </a:p>
        </p:txBody>
      </p:sp>
      <p:pic>
        <p:nvPicPr>
          <p:cNvPr id="11" name="Picture 2" descr="Marca CNPq — Português (Brasil)">
            <a:extLst>
              <a:ext uri="{FF2B5EF4-FFF2-40B4-BE49-F238E27FC236}">
                <a16:creationId xmlns:a16="http://schemas.microsoft.com/office/drawing/2014/main" id="{C014A5CB-8107-0485-ED24-C9EDC6471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12" y="5373786"/>
            <a:ext cx="1116591" cy="3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unding – MackSim">
            <a:extLst>
              <a:ext uri="{FF2B5EF4-FFF2-40B4-BE49-F238E27FC236}">
                <a16:creationId xmlns:a16="http://schemas.microsoft.com/office/drawing/2014/main" id="{C7E07212-3FD1-359A-516B-507281BC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12" y="5863125"/>
            <a:ext cx="1124829" cy="3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7B267-7A9B-55FD-18FF-4BACA3361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0712" y="5768834"/>
            <a:ext cx="1233928" cy="449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63B553-E4CE-4D37-7553-CF8F2A967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6213" y="5517357"/>
            <a:ext cx="750811" cy="6915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4363E9-55F5-B111-6EA9-44F21F4566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543" y="4966629"/>
            <a:ext cx="1000265" cy="666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207668-9AF9-F517-4040-3304DF5BA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0425" y="4838024"/>
            <a:ext cx="1810003" cy="46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3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B7BBBE5-CEC4-2442-88F7-96945F7CE781}"/>
              </a:ext>
            </a:extLst>
          </p:cNvPr>
          <p:cNvSpPr txBox="1"/>
          <p:nvPr/>
        </p:nvSpPr>
        <p:spPr>
          <a:xfrm>
            <a:off x="7777145" y="1251276"/>
            <a:ext cx="2797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Helvetica" pitchFamily="2" charset="0"/>
              </a:rPr>
              <a:t>Sim</a:t>
            </a:r>
            <a:r>
              <a:rPr lang="en-GB" sz="1600" b="1" dirty="0" err="1">
                <a:latin typeface="Helvetica" pitchFamily="2" charset="0"/>
              </a:rPr>
              <a:t>ões</a:t>
            </a:r>
            <a:r>
              <a:rPr lang="en-GB" sz="1600" b="1" dirty="0">
                <a:latin typeface="Helvetica" pitchFamily="2" charset="0"/>
              </a:rPr>
              <a:t> et al. 2017</a:t>
            </a:r>
            <a:r>
              <a:rPr lang="en-GB" sz="1600" dirty="0">
                <a:latin typeface="Helvetica" pitchFamily="2" charset="0"/>
              </a:rPr>
              <a:t> A&amp;A 605</a:t>
            </a:r>
            <a:endParaRPr lang="en-US" sz="16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184BD-704E-2943-A8D7-A14B313AC3C6}"/>
              </a:ext>
            </a:extLst>
          </p:cNvPr>
          <p:cNvSpPr txBox="1"/>
          <p:nvPr/>
        </p:nvSpPr>
        <p:spPr>
          <a:xfrm>
            <a:off x="7966714" y="1589830"/>
            <a:ext cx="345881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Radiative hydrodynamic simulations: RADYN </a:t>
            </a:r>
            <a:r>
              <a:rPr lang="en-US" sz="1050" dirty="0">
                <a:latin typeface="Helvetica" pitchFamily="2" charset="0"/>
              </a:rPr>
              <a:t>(Allred et al. 2015)</a:t>
            </a:r>
            <a:r>
              <a:rPr lang="en-US" sz="1400" dirty="0">
                <a:latin typeface="Helvetica" pitchFamily="2" charset="0"/>
              </a:rPr>
              <a:t>: </a:t>
            </a:r>
            <a:r>
              <a:rPr lang="en-US" sz="1200" dirty="0">
                <a:latin typeface="Helvetica" pitchFamily="2" charset="0"/>
              </a:rPr>
              <a:t>1D atmosphere; hydrodynamics, non-LTE atomic populations and radiative transfer, back-warming: in response to energy input</a:t>
            </a:r>
          </a:p>
          <a:p>
            <a:endParaRPr lang="en-US" sz="1400" dirty="0">
              <a:latin typeface="Helvetica" pitchFamily="2" charset="0"/>
            </a:endParaRPr>
          </a:p>
          <a:p>
            <a:r>
              <a:rPr lang="en-US" sz="1400" dirty="0">
                <a:solidFill>
                  <a:schemeClr val="accent1"/>
                </a:solidFill>
                <a:latin typeface="Helvetica" pitchFamily="2" charset="0"/>
              </a:rPr>
              <a:t>Quiet Sun: </a:t>
            </a:r>
            <a:r>
              <a:rPr lang="en-US" sz="1400" dirty="0">
                <a:latin typeface="Helvetica" pitchFamily="2" charset="0"/>
              </a:rPr>
              <a:t>Photospheric H- opacity</a:t>
            </a:r>
          </a:p>
          <a:p>
            <a:r>
              <a:rPr lang="en-US" sz="1400" dirty="0">
                <a:solidFill>
                  <a:schemeClr val="accent1"/>
                </a:solidFill>
                <a:latin typeface="Helvetica" pitchFamily="2" charset="0"/>
              </a:rPr>
              <a:t>Flare: </a:t>
            </a:r>
            <a:r>
              <a:rPr lang="en-US" sz="1400" dirty="0">
                <a:latin typeface="Helvetica" pitchFamily="2" charset="0"/>
              </a:rPr>
              <a:t>Chromospheric H free-free</a:t>
            </a:r>
          </a:p>
          <a:p>
            <a:r>
              <a:rPr lang="en-US" sz="1400" dirty="0">
                <a:latin typeface="Helvetica" pitchFamily="2" charset="0"/>
              </a:rPr>
              <a:t>Optically thin</a:t>
            </a:r>
          </a:p>
          <a:p>
            <a:r>
              <a:rPr lang="en-US" sz="1400" dirty="0">
                <a:latin typeface="Helvetica" pitchFamily="2" charset="0"/>
              </a:rPr>
              <a:t>Ionisation of H supplies free electrons</a:t>
            </a:r>
          </a:p>
          <a:p>
            <a:endParaRPr lang="en-US" sz="1400" b="1" dirty="0">
              <a:solidFill>
                <a:schemeClr val="accent2"/>
              </a:solidFill>
              <a:latin typeface="Helvetica" pitchFamily="2" charset="0"/>
            </a:endParaRPr>
          </a:p>
          <a:p>
            <a:r>
              <a:rPr lang="en-US" sz="1400" b="1" dirty="0">
                <a:solidFill>
                  <a:schemeClr val="accent2"/>
                </a:solidFill>
                <a:latin typeface="Helvetica" pitchFamily="2" charset="0"/>
              </a:rPr>
              <a:t>No enhancement from the photosphere!</a:t>
            </a:r>
          </a:p>
          <a:p>
            <a:endParaRPr lang="en-US" sz="1400" b="1" dirty="0">
              <a:solidFill>
                <a:schemeClr val="accent2"/>
              </a:solidFill>
              <a:latin typeface="Helvetica" pitchFamily="2" charset="0"/>
            </a:endParaRPr>
          </a:p>
          <a:p>
            <a:endParaRPr lang="en-US" sz="1400" b="1" dirty="0">
              <a:solidFill>
                <a:schemeClr val="accent2"/>
              </a:solidFill>
              <a:latin typeface="Helvetica" pitchFamily="2" charset="0"/>
            </a:endParaRPr>
          </a:p>
          <a:p>
            <a:r>
              <a:rPr lang="en-US" sz="1400" b="1" dirty="0">
                <a:latin typeface="Helvetica" pitchFamily="2" charset="0"/>
              </a:rPr>
              <a:t>Model results in agreement with data (Penn et al. 2016)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9E28A-A100-D441-87BA-89E5704B118A}"/>
              </a:ext>
            </a:extLst>
          </p:cNvPr>
          <p:cNvSpPr txBox="1"/>
          <p:nvPr/>
        </p:nvSpPr>
        <p:spPr>
          <a:xfrm>
            <a:off x="7981680" y="6227674"/>
            <a:ext cx="3558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Also: </a:t>
            </a:r>
            <a:r>
              <a:rPr lang="en-US" sz="1400" dirty="0" err="1">
                <a:latin typeface="Helvetica" pitchFamily="2" charset="0"/>
              </a:rPr>
              <a:t>Heinzel</a:t>
            </a:r>
            <a:r>
              <a:rPr lang="en-US" sz="1400" dirty="0">
                <a:latin typeface="Helvetica" pitchFamily="2" charset="0"/>
              </a:rPr>
              <a:t> &amp; </a:t>
            </a:r>
            <a:r>
              <a:rPr lang="en-US" sz="1400" dirty="0" err="1">
                <a:latin typeface="Helvetica" pitchFamily="2" charset="0"/>
              </a:rPr>
              <a:t>Avrett</a:t>
            </a:r>
            <a:r>
              <a:rPr lang="en-US" sz="1400" dirty="0">
                <a:latin typeface="Helvetica" pitchFamily="2" charset="0"/>
              </a:rPr>
              <a:t> 2012 Sol. Phys. 277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6166644-9DA9-0F7C-2534-F550DB1998C1}"/>
              </a:ext>
            </a:extLst>
          </p:cNvPr>
          <p:cNvSpPr txBox="1"/>
          <p:nvPr/>
        </p:nvSpPr>
        <p:spPr>
          <a:xfrm>
            <a:off x="390394" y="275572"/>
            <a:ext cx="7386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Flare</a:t>
            </a:r>
            <a:r>
              <a:rPr lang="pt-BR" sz="32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pt-BR" sz="3200" b="1" dirty="0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Simulations</a:t>
            </a:r>
            <a:r>
              <a:rPr lang="pt-BR" sz="32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RADYN </a:t>
            </a:r>
            <a:r>
              <a:rPr lang="pt-BR" sz="3200" b="1" dirty="0" err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code</a:t>
            </a:r>
            <a:endParaRPr lang="pt-BR" sz="3200" b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model_movie_twitter">
            <a:hlinkClick r:id="" action="ppaction://media"/>
            <a:extLst>
              <a:ext uri="{FF2B5EF4-FFF2-40B4-BE49-F238E27FC236}">
                <a16:creationId xmlns:a16="http://schemas.microsoft.com/office/drawing/2014/main" id="{C7E55526-7380-E574-9293-521437D467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397" y="784866"/>
            <a:ext cx="6822083" cy="5442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648878-B9EA-AA69-0A5F-AE25ADA8A710}"/>
              </a:ext>
            </a:extLst>
          </p:cNvPr>
          <p:cNvSpPr txBox="1"/>
          <p:nvPr/>
        </p:nvSpPr>
        <p:spPr>
          <a:xfrm rot="16200000">
            <a:off x="-358893" y="162415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Energy Input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44F53DA-BE0F-7220-ABFF-A896ED71EA62}"/>
              </a:ext>
            </a:extLst>
          </p:cNvPr>
          <p:cNvSpPr txBox="1"/>
          <p:nvPr/>
        </p:nvSpPr>
        <p:spPr>
          <a:xfrm rot="16200000">
            <a:off x="-314008" y="334064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H ionisation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8D284FD-2473-23D8-929E-77921368486A}"/>
              </a:ext>
            </a:extLst>
          </p:cNvPr>
          <p:cNvSpPr txBox="1"/>
          <p:nvPr/>
        </p:nvSpPr>
        <p:spPr>
          <a:xfrm rot="16200000">
            <a:off x="-390952" y="503842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Optical depth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A5D5877F-C688-F096-7AE3-BC6EAC5E3014}"/>
              </a:ext>
            </a:extLst>
          </p:cNvPr>
          <p:cNvSpPr txBox="1"/>
          <p:nvPr/>
        </p:nvSpPr>
        <p:spPr>
          <a:xfrm rot="16200000">
            <a:off x="6532670" y="1543896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Temperature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0D7CB58-7EDD-02F5-A437-3F2CE418423A}"/>
              </a:ext>
            </a:extLst>
          </p:cNvPr>
          <p:cNvSpPr txBox="1"/>
          <p:nvPr/>
        </p:nvSpPr>
        <p:spPr>
          <a:xfrm rot="16200000">
            <a:off x="6899982" y="313788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Electron</a:t>
            </a:r>
          </a:p>
          <a:p>
            <a:pPr algn="ctr"/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density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460DCF26-9FC6-901E-EBF4-95044C785641}"/>
              </a:ext>
            </a:extLst>
          </p:cNvPr>
          <p:cNvSpPr txBox="1"/>
          <p:nvPr/>
        </p:nvSpPr>
        <p:spPr>
          <a:xfrm rot="16200000">
            <a:off x="6661711" y="482747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Contribution</a:t>
            </a:r>
          </a:p>
          <a:p>
            <a:pPr algn="ctr"/>
            <a:r>
              <a:rPr lang="en-US" b="1" dirty="0">
                <a:solidFill>
                  <a:srgbClr val="DC0023"/>
                </a:solidFill>
                <a:latin typeface="Helvetica" charset="0"/>
                <a:ea typeface="Helvetica" charset="0"/>
                <a:cs typeface="Helvetica" charset="0"/>
              </a:rPr>
              <a:t>function</a:t>
            </a:r>
          </a:p>
        </p:txBody>
      </p:sp>
      <p:pic>
        <p:nvPicPr>
          <p:cNvPr id="9" name="Picture 8" descr="A red and black logo&#10;&#10;Description automatically generated">
            <a:extLst>
              <a:ext uri="{FF2B5EF4-FFF2-40B4-BE49-F238E27FC236}">
                <a16:creationId xmlns:a16="http://schemas.microsoft.com/office/drawing/2014/main" id="{F01FAE71-8333-5590-6B0F-2881604C2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F4254-16ED-429E-2676-AAC25DD2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135" y="637879"/>
            <a:ext cx="7593860" cy="5582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8C33FB-3D49-A6A4-E9D0-01E03820DA49}"/>
              </a:ext>
            </a:extLst>
          </p:cNvPr>
          <p:cNvSpPr txBox="1"/>
          <p:nvPr/>
        </p:nvSpPr>
        <p:spPr>
          <a:xfrm>
            <a:off x="332730" y="280570"/>
            <a:ext cx="3009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Testing THz timescales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72042-CBAC-7BA3-49FA-7FBFEB7AD034}"/>
              </a:ext>
            </a:extLst>
          </p:cNvPr>
          <p:cNvSpPr txBox="1"/>
          <p:nvPr/>
        </p:nvSpPr>
        <p:spPr>
          <a:xfrm>
            <a:off x="332730" y="795133"/>
            <a:ext cx="3891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RADYN + IR/</a:t>
            </a:r>
            <a:r>
              <a:rPr lang="pt-BR" dirty="0" err="1"/>
              <a:t>THz</a:t>
            </a:r>
            <a:r>
              <a:rPr lang="pt-BR" dirty="0"/>
              <a:t> </a:t>
            </a:r>
            <a:r>
              <a:rPr lang="pt-BR" dirty="0" err="1"/>
              <a:t>emission</a:t>
            </a:r>
            <a:endParaRPr lang="pt-BR" dirty="0"/>
          </a:p>
          <a:p>
            <a:r>
              <a:rPr lang="pt-BR" dirty="0"/>
              <a:t>(Simões+17)</a:t>
            </a:r>
          </a:p>
          <a:p>
            <a:endParaRPr lang="pt-BR" dirty="0"/>
          </a:p>
          <a:p>
            <a:r>
              <a:rPr lang="pt-BR" dirty="0"/>
              <a:t>Data-</a:t>
            </a:r>
            <a:r>
              <a:rPr lang="pt-BR" dirty="0" err="1"/>
              <a:t>driven</a:t>
            </a:r>
            <a:r>
              <a:rPr lang="pt-BR" dirty="0"/>
              <a:t> </a:t>
            </a:r>
            <a:r>
              <a:rPr lang="pt-BR" dirty="0" err="1"/>
              <a:t>simulations</a:t>
            </a:r>
            <a:r>
              <a:rPr lang="pt-BR" dirty="0"/>
              <a:t>:</a:t>
            </a:r>
          </a:p>
          <a:p>
            <a:r>
              <a:rPr lang="pt-BR" dirty="0" err="1"/>
              <a:t>electron</a:t>
            </a:r>
            <a:r>
              <a:rPr lang="pt-BR" dirty="0"/>
              <a:t> </a:t>
            </a:r>
            <a:r>
              <a:rPr lang="pt-BR" dirty="0" err="1"/>
              <a:t>energy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taken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RHESSI data </a:t>
            </a:r>
            <a:r>
              <a:rPr lang="pt-BR" dirty="0" err="1"/>
              <a:t>analysis</a:t>
            </a:r>
            <a:endParaRPr lang="pt-BR" dirty="0"/>
          </a:p>
          <a:p>
            <a:endParaRPr lang="pt-BR" dirty="0"/>
          </a:p>
          <a:p>
            <a:r>
              <a:rPr lang="pt-BR" dirty="0"/>
              <a:t>Response time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 </a:t>
            </a:r>
            <a:r>
              <a:rPr lang="pt-BR" dirty="0" err="1"/>
              <a:t>ionization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chromosphere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*fast*</a:t>
            </a:r>
          </a:p>
          <a:p>
            <a:endParaRPr lang="pt-BR" dirty="0"/>
          </a:p>
          <a:p>
            <a:r>
              <a:rPr lang="pt-BR" dirty="0"/>
              <a:t>Non-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ionization</a:t>
            </a:r>
            <a:r>
              <a:rPr lang="pt-BR" dirty="0"/>
              <a:t> (Fang+93)</a:t>
            </a:r>
          </a:p>
          <a:p>
            <a:r>
              <a:rPr lang="pt-BR" dirty="0" err="1"/>
              <a:t>dominates</a:t>
            </a:r>
            <a:r>
              <a:rPr lang="pt-BR" dirty="0"/>
              <a:t> over termal </a:t>
            </a:r>
            <a:r>
              <a:rPr lang="pt-BR" dirty="0" err="1"/>
              <a:t>ionization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Recombination</a:t>
            </a:r>
            <a:r>
              <a:rPr lang="pt-BR" dirty="0"/>
              <a:t> rates are high: H neutralizes </a:t>
            </a:r>
            <a:r>
              <a:rPr lang="pt-BR" dirty="0" err="1"/>
              <a:t>without</a:t>
            </a:r>
            <a:r>
              <a:rPr lang="pt-BR" dirty="0"/>
              <a:t> </a:t>
            </a:r>
            <a:r>
              <a:rPr lang="pt-BR" dirty="0" err="1"/>
              <a:t>energy</a:t>
            </a:r>
            <a:r>
              <a:rPr lang="pt-BR" dirty="0"/>
              <a:t> input</a:t>
            </a:r>
          </a:p>
          <a:p>
            <a:endParaRPr lang="pt-BR" dirty="0"/>
          </a:p>
          <a:p>
            <a:r>
              <a:rPr lang="pt-BR" dirty="0"/>
              <a:t>IR/</a:t>
            </a:r>
            <a:r>
              <a:rPr lang="pt-BR" dirty="0" err="1"/>
              <a:t>THz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very</a:t>
            </a:r>
            <a:r>
              <a:rPr lang="pt-BR" dirty="0"/>
              <a:t> </a:t>
            </a:r>
            <a:r>
              <a:rPr lang="pt-BR" dirty="0" err="1"/>
              <a:t>impulsive</a:t>
            </a:r>
            <a:r>
              <a:rPr lang="pt-BR" dirty="0"/>
              <a:t>!</a:t>
            </a:r>
          </a:p>
          <a:p>
            <a:endParaRPr lang="pt-BR" dirty="0"/>
          </a:p>
          <a:p>
            <a:r>
              <a:rPr lang="en-US" sz="1800" b="1" dirty="0">
                <a:solidFill>
                  <a:srgbClr val="FF0000"/>
                </a:solidFill>
              </a:rPr>
              <a:t>Timescales to produce THz emission cannot explain the observed </a:t>
            </a:r>
            <a:r>
              <a:rPr lang="en-US" sz="1800" b="1" dirty="0" err="1">
                <a:solidFill>
                  <a:srgbClr val="FF0000"/>
                </a:solidFill>
              </a:rPr>
              <a:t>timelag</a:t>
            </a:r>
            <a:r>
              <a:rPr lang="en-US" sz="1800" b="1" dirty="0">
                <a:solidFill>
                  <a:srgbClr val="FF0000"/>
                </a:solidFill>
              </a:rPr>
              <a:t> of 0.75s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284B0005-E856-9E2A-97D1-EC03A69C7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99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9971-A79D-0226-25D5-4A229767D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04E3B6-9893-FAB6-62BD-CB616640ADC3}"/>
              </a:ext>
            </a:extLst>
          </p:cNvPr>
          <p:cNvSpPr txBox="1"/>
          <p:nvPr/>
        </p:nvSpPr>
        <p:spPr>
          <a:xfrm>
            <a:off x="404283" y="341338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26CEE4-295C-FC72-9104-DB786CC3CBF8}"/>
                  </a:ext>
                </a:extLst>
              </p:cNvPr>
              <p:cNvSpPr txBox="1"/>
              <p:nvPr/>
            </p:nvSpPr>
            <p:spPr>
              <a:xfrm>
                <a:off x="526776" y="1222513"/>
                <a:ext cx="1116164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Used </a:t>
                </a:r>
                <a:r>
                  <a:rPr lang="pt-BR" dirty="0" err="1"/>
                  <a:t>THz</a:t>
                </a:r>
                <a:r>
                  <a:rPr lang="pt-BR" dirty="0"/>
                  <a:t> (</a:t>
                </a:r>
                <a:r>
                  <a:rPr lang="pt-BR" dirty="0" err="1"/>
                  <a:t>mid-infrared</a:t>
                </a:r>
                <a:r>
                  <a:rPr lang="pt-BR" dirty="0"/>
                  <a:t>) </a:t>
                </a:r>
                <a:r>
                  <a:rPr lang="pt-BR" dirty="0" err="1"/>
                  <a:t>flare</a:t>
                </a:r>
                <a:r>
                  <a:rPr lang="pt-BR" dirty="0"/>
                  <a:t> </a:t>
                </a:r>
                <a:r>
                  <a:rPr lang="pt-BR" dirty="0" err="1"/>
                  <a:t>images</a:t>
                </a:r>
                <a:r>
                  <a:rPr lang="pt-BR" dirty="0"/>
                  <a:t> </a:t>
                </a:r>
                <a:r>
                  <a:rPr lang="pt-BR" dirty="0" err="1"/>
                  <a:t>at</a:t>
                </a:r>
                <a:r>
                  <a:rPr lang="pt-BR" dirty="0"/>
                  <a:t> </a:t>
                </a:r>
                <a:r>
                  <a:rPr lang="pt-BR" dirty="0" err="1"/>
                  <a:t>McMath</a:t>
                </a:r>
                <a:r>
                  <a:rPr lang="pt-BR" dirty="0"/>
                  <a:t>-Pierce </a:t>
                </a:r>
                <a:r>
                  <a:rPr lang="pt-BR" dirty="0" err="1"/>
                  <a:t>with</a:t>
                </a:r>
                <a:r>
                  <a:rPr lang="pt-BR" dirty="0"/>
                  <a:t> 1.0 </a:t>
                </a:r>
                <a:r>
                  <a:rPr lang="pt-BR" dirty="0" err="1"/>
                  <a:t>second</a:t>
                </a:r>
                <a:r>
                  <a:rPr lang="pt-BR" dirty="0"/>
                  <a:t> </a:t>
                </a:r>
                <a:r>
                  <a:rPr lang="pt-BR" dirty="0" err="1"/>
                  <a:t>cadence</a:t>
                </a:r>
                <a:r>
                  <a:rPr lang="pt-BR" dirty="0"/>
                  <a:t> </a:t>
                </a:r>
                <a:r>
                  <a:rPr lang="pt-BR" sz="1400" dirty="0"/>
                  <a:t>(Penn et al. 2016)</a:t>
                </a:r>
              </a:p>
              <a:p>
                <a:r>
                  <a:rPr lang="pt-BR" dirty="0" err="1"/>
                  <a:t>First</a:t>
                </a:r>
                <a:r>
                  <a:rPr lang="pt-BR" dirty="0"/>
                  <a:t> </a:t>
                </a:r>
                <a:r>
                  <a:rPr lang="pt-BR" dirty="0" err="1"/>
                  <a:t>study</a:t>
                </a:r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higher</a:t>
                </a:r>
                <a:r>
                  <a:rPr lang="pt-BR" dirty="0"/>
                  <a:t> time </a:t>
                </a:r>
                <a:r>
                  <a:rPr lang="pt-BR" dirty="0" err="1"/>
                  <a:t>resolution</a:t>
                </a:r>
                <a:r>
                  <a:rPr lang="pt-BR" dirty="0"/>
                  <a:t> </a:t>
                </a:r>
                <a:r>
                  <a:rPr lang="pt-BR" dirty="0" err="1"/>
                  <a:t>imaging</a:t>
                </a:r>
                <a:r>
                  <a:rPr lang="pt-BR" dirty="0"/>
                  <a:t> </a:t>
                </a:r>
                <a:r>
                  <a:rPr lang="pt-BR" sz="1400" dirty="0"/>
                  <a:t>(e.g. </a:t>
                </a:r>
                <a:r>
                  <a:rPr lang="pt-BR" sz="1400" dirty="0" err="1"/>
                  <a:t>Sakao</a:t>
                </a:r>
                <a:r>
                  <a:rPr lang="pt-BR" sz="1400" dirty="0"/>
                  <a:t> 94; Aschwanden+95)</a:t>
                </a:r>
              </a:p>
              <a:p>
                <a:endParaRPr lang="pt-BR" dirty="0"/>
              </a:p>
              <a:p>
                <a:r>
                  <a:rPr lang="pt-BR" dirty="0" err="1"/>
                  <a:t>Measured</a:t>
                </a:r>
                <a:r>
                  <a:rPr lang="pt-BR" dirty="0"/>
                  <a:t> timing </a:t>
                </a:r>
                <a:r>
                  <a:rPr lang="pt-BR" dirty="0" err="1"/>
                  <a:t>between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THz</a:t>
                </a:r>
                <a:r>
                  <a:rPr lang="pt-BR" dirty="0"/>
                  <a:t> </a:t>
                </a:r>
                <a:r>
                  <a:rPr lang="pt-BR" dirty="0" err="1"/>
                  <a:t>emission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two</a:t>
                </a:r>
                <a:r>
                  <a:rPr lang="pt-BR" dirty="0"/>
                  <a:t> </a:t>
                </a:r>
                <a:r>
                  <a:rPr lang="pt-BR" dirty="0" err="1"/>
                  <a:t>footpoints</a:t>
                </a:r>
                <a:endParaRPr lang="pt-BR" dirty="0"/>
              </a:p>
              <a:p>
                <a:r>
                  <a:rPr lang="pt-BR" dirty="0" err="1"/>
                  <a:t>Method</a:t>
                </a:r>
                <a:r>
                  <a:rPr lang="pt-BR" dirty="0"/>
                  <a:t>: Cross-</a:t>
                </a:r>
                <a:r>
                  <a:rPr lang="pt-BR" dirty="0" err="1"/>
                  <a:t>correlation</a:t>
                </a:r>
                <a:r>
                  <a:rPr lang="pt-BR" dirty="0"/>
                  <a:t> + Monte Carlo </a:t>
                </a:r>
                <a:r>
                  <a:rPr lang="pt-BR" dirty="0" err="1"/>
                  <a:t>method</a:t>
                </a:r>
                <a:r>
                  <a:rPr lang="pt-BR" dirty="0"/>
                  <a:t> for </a:t>
                </a:r>
                <a:r>
                  <a:rPr lang="pt-BR" dirty="0" err="1"/>
                  <a:t>uncertainties</a:t>
                </a:r>
                <a:endParaRPr lang="pt-BR" dirty="0"/>
              </a:p>
              <a:p>
                <a:r>
                  <a:rPr lang="pt-BR" dirty="0" err="1"/>
                  <a:t>Results</a:t>
                </a:r>
                <a:r>
                  <a:rPr lang="pt-BR" dirty="0"/>
                  <a:t>: </a:t>
                </a:r>
                <a:r>
                  <a:rPr lang="pt-BR" dirty="0" err="1"/>
                  <a:t>timelag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0.75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±0.07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seconds</a:t>
                </a:r>
                <a:r>
                  <a:rPr lang="pt-BR" dirty="0"/>
                  <a:t> </a:t>
                </a:r>
                <a:r>
                  <a:rPr lang="pt-BR" dirty="0" err="1"/>
                  <a:t>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8.2 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i="1" dirty="0" err="1"/>
                  <a:t>Timelag</a:t>
                </a:r>
                <a:r>
                  <a:rPr lang="pt-BR" i="1" dirty="0"/>
                  <a:t> </a:t>
                </a:r>
                <a:r>
                  <a:rPr lang="pt-BR" i="1" dirty="0" err="1"/>
                  <a:t>cannot</a:t>
                </a:r>
                <a:r>
                  <a:rPr lang="pt-BR" i="1" dirty="0"/>
                  <a:t> </a:t>
                </a:r>
                <a:r>
                  <a:rPr lang="pt-BR" i="1" dirty="0" err="1"/>
                  <a:t>be</a:t>
                </a:r>
                <a:r>
                  <a:rPr lang="pt-BR" i="1" dirty="0"/>
                  <a:t> </a:t>
                </a:r>
                <a:r>
                  <a:rPr lang="pt-BR" i="1" dirty="0" err="1"/>
                  <a:t>explained</a:t>
                </a:r>
                <a:r>
                  <a:rPr lang="pt-BR" i="1" dirty="0"/>
                  <a:t> </a:t>
                </a:r>
                <a:r>
                  <a:rPr lang="pt-BR" i="1" dirty="0" err="1"/>
                  <a:t>by</a:t>
                </a:r>
                <a:r>
                  <a:rPr lang="pt-BR" i="1" dirty="0"/>
                  <a:t>:</a:t>
                </a:r>
                <a:r>
                  <a:rPr lang="pt-BR" dirty="0"/>
                  <a:t> </a:t>
                </a:r>
              </a:p>
              <a:p>
                <a:endParaRPr lang="pt-BR" dirty="0"/>
              </a:p>
              <a:p>
                <a:r>
                  <a:rPr lang="pt-BR" i="1" dirty="0"/>
                  <a:t>Electron </a:t>
                </a:r>
                <a:r>
                  <a:rPr lang="pt-BR" i="1" dirty="0" err="1"/>
                  <a:t>transport</a:t>
                </a:r>
                <a:r>
                  <a:rPr lang="pt-BR" i="1" dirty="0"/>
                  <a:t>:</a:t>
                </a:r>
                <a:r>
                  <a:rPr lang="pt-BR" dirty="0"/>
                  <a:t> Data-</a:t>
                </a:r>
                <a:r>
                  <a:rPr lang="pt-BR" dirty="0" err="1"/>
                  <a:t>driven</a:t>
                </a:r>
                <a:r>
                  <a:rPr lang="pt-BR" dirty="0"/>
                  <a:t> Fokker-Planck </a:t>
                </a:r>
                <a:r>
                  <a:rPr lang="pt-BR" dirty="0" err="1"/>
                  <a:t>simulations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too </a:t>
                </a:r>
                <a:r>
                  <a:rPr lang="pt-BR" dirty="0" err="1"/>
                  <a:t>small</a:t>
                </a:r>
                <a:r>
                  <a:rPr lang="pt-BR" dirty="0"/>
                  <a:t> </a:t>
                </a:r>
                <a:r>
                  <a:rPr lang="pt-BR" dirty="0" err="1"/>
                  <a:t>lags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:r>
                  <a:rPr lang="pt-BR" dirty="0" err="1"/>
                  <a:t>large</a:t>
                </a:r>
                <a:r>
                  <a:rPr lang="pt-BR" dirty="0"/>
                  <a:t> </a:t>
                </a:r>
                <a:r>
                  <a:rPr lang="pt-BR" dirty="0" err="1"/>
                  <a:t>footpoint</a:t>
                </a:r>
                <a:r>
                  <a:rPr lang="pt-BR" dirty="0"/>
                  <a:t> </a:t>
                </a:r>
                <a:r>
                  <a:rPr lang="pt-BR" dirty="0" err="1"/>
                  <a:t>emission</a:t>
                </a:r>
                <a:r>
                  <a:rPr lang="pt-BR" dirty="0"/>
                  <a:t> </a:t>
                </a:r>
                <a:r>
                  <a:rPr lang="pt-BR" dirty="0" err="1"/>
                  <a:t>ratios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i="1" dirty="0" err="1"/>
                  <a:t>Differences</a:t>
                </a:r>
                <a:r>
                  <a:rPr lang="pt-BR" i="1" dirty="0"/>
                  <a:t> in loop </a:t>
                </a:r>
                <a:r>
                  <a:rPr lang="pt-BR" i="1" dirty="0" err="1"/>
                  <a:t>length</a:t>
                </a:r>
                <a:r>
                  <a:rPr lang="pt-BR" dirty="0"/>
                  <a:t> (</a:t>
                </a:r>
                <a:r>
                  <a:rPr lang="pt-BR" dirty="0" err="1"/>
                  <a:t>spine-fan</a:t>
                </a:r>
                <a:r>
                  <a:rPr lang="pt-BR" dirty="0"/>
                  <a:t> </a:t>
                </a:r>
                <a:r>
                  <a:rPr lang="pt-BR" dirty="0" err="1"/>
                  <a:t>magnetic</a:t>
                </a:r>
                <a:r>
                  <a:rPr lang="pt-BR" dirty="0"/>
                  <a:t> </a:t>
                </a:r>
                <a:r>
                  <a:rPr lang="pt-BR" dirty="0" err="1"/>
                  <a:t>configuration</a:t>
                </a:r>
                <a:r>
                  <a:rPr lang="pt-BR" dirty="0"/>
                  <a:t>): </a:t>
                </a:r>
                <a:r>
                  <a:rPr lang="pt-BR" dirty="0" err="1"/>
                  <a:t>max</a:t>
                </a:r>
                <a:r>
                  <a:rPr lang="pt-BR" dirty="0"/>
                  <a:t> </a:t>
                </a:r>
                <a:r>
                  <a:rPr lang="pt-BR" dirty="0" err="1"/>
                  <a:t>timelag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0.42 </a:t>
                </a:r>
                <a:r>
                  <a:rPr lang="pt-BR" dirty="0" err="1"/>
                  <a:t>sec</a:t>
                </a:r>
                <a:r>
                  <a:rPr lang="pt-BR" dirty="0"/>
                  <a:t> (</a:t>
                </a:r>
                <a:r>
                  <a:rPr lang="pt-BR" dirty="0" err="1"/>
                  <a:t>spine-fan</a:t>
                </a:r>
                <a:r>
                  <a:rPr lang="pt-BR" dirty="0"/>
                  <a:t> </a:t>
                </a:r>
                <a:r>
                  <a:rPr lang="pt-BR" dirty="0" err="1"/>
                  <a:t>null</a:t>
                </a:r>
                <a:r>
                  <a:rPr lang="pt-BR" dirty="0"/>
                  <a:t>-point)</a:t>
                </a:r>
              </a:p>
              <a:p>
                <a:endParaRPr lang="pt-BR" dirty="0"/>
              </a:p>
              <a:p>
                <a:r>
                  <a:rPr lang="pt-BR" i="1" dirty="0" err="1"/>
                  <a:t>THz</a:t>
                </a:r>
                <a:r>
                  <a:rPr lang="pt-BR" i="1" dirty="0"/>
                  <a:t> </a:t>
                </a:r>
                <a:r>
                  <a:rPr lang="pt-BR" i="1" dirty="0" err="1"/>
                  <a:t>emission</a:t>
                </a:r>
                <a:r>
                  <a:rPr lang="pt-BR" i="1" dirty="0"/>
                  <a:t> &amp; </a:t>
                </a:r>
                <a:r>
                  <a:rPr lang="pt-BR" i="1" dirty="0" err="1"/>
                  <a:t>ionization</a:t>
                </a:r>
                <a:r>
                  <a:rPr lang="pt-BR" i="1" dirty="0"/>
                  <a:t> </a:t>
                </a:r>
                <a:r>
                  <a:rPr lang="pt-BR" i="1" dirty="0" err="1"/>
                  <a:t>timescales</a:t>
                </a:r>
                <a:r>
                  <a:rPr lang="pt-BR" i="1" dirty="0"/>
                  <a:t>:</a:t>
                </a:r>
                <a:r>
                  <a:rPr lang="pt-BR" dirty="0"/>
                  <a:t> RHD RADYN </a:t>
                </a:r>
                <a:r>
                  <a:rPr lang="pt-BR" dirty="0" err="1"/>
                  <a:t>simulations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timelags</a:t>
                </a:r>
                <a:r>
                  <a:rPr lang="pt-BR" dirty="0"/>
                  <a:t> </a:t>
                </a:r>
                <a:r>
                  <a:rPr lang="pt-BR" dirty="0" err="1"/>
                  <a:t>below</a:t>
                </a:r>
                <a:r>
                  <a:rPr lang="pt-BR" dirty="0"/>
                  <a:t> 1 </a:t>
                </a:r>
                <a:r>
                  <a:rPr lang="pt-BR" dirty="0" err="1"/>
                  <a:t>second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b="1" dirty="0"/>
                  <a:t>Other </a:t>
                </a:r>
                <a:r>
                  <a:rPr lang="pt-BR" b="1" dirty="0" err="1"/>
                  <a:t>energy</a:t>
                </a:r>
                <a:r>
                  <a:rPr lang="pt-BR" b="1" dirty="0"/>
                  <a:t> </a:t>
                </a:r>
                <a:r>
                  <a:rPr lang="pt-BR" b="1" dirty="0" err="1"/>
                  <a:t>transport</a:t>
                </a:r>
                <a:r>
                  <a:rPr lang="pt-BR" b="1" dirty="0"/>
                  <a:t> processes? </a:t>
                </a:r>
              </a:p>
              <a:p>
                <a:r>
                  <a:rPr lang="pt-BR" dirty="0" err="1"/>
                  <a:t>Thermal</a:t>
                </a:r>
                <a:r>
                  <a:rPr lang="pt-BR" dirty="0"/>
                  <a:t> </a:t>
                </a:r>
                <a:r>
                  <a:rPr lang="pt-BR" dirty="0" err="1"/>
                  <a:t>conduction</a:t>
                </a:r>
                <a:r>
                  <a:rPr lang="pt-BR" dirty="0"/>
                  <a:t> </a:t>
                </a:r>
                <a:r>
                  <a:rPr lang="pt-BR" sz="1400" dirty="0"/>
                  <a:t>(e.g. Battaglia+09, López+22)</a:t>
                </a:r>
              </a:p>
              <a:p>
                <a:r>
                  <a:rPr lang="pt-BR" dirty="0"/>
                  <a:t>Alfvén </a:t>
                </a:r>
                <a:r>
                  <a:rPr lang="pt-BR" dirty="0" err="1"/>
                  <a:t>waves</a:t>
                </a:r>
                <a:r>
                  <a:rPr lang="pt-BR" dirty="0"/>
                  <a:t> </a:t>
                </a:r>
                <a:r>
                  <a:rPr lang="pt-BR" sz="1400" dirty="0"/>
                  <a:t>(e.g. Fletcher &amp; Hudson 08; Kerr+16; Reep &amp; Russell 16)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26CEE4-295C-FC72-9104-DB786CC3C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6" y="1222513"/>
                <a:ext cx="11161641" cy="5078313"/>
              </a:xfrm>
              <a:prstGeom prst="rect">
                <a:avLst/>
              </a:prstGeom>
              <a:blipFill>
                <a:blip r:embed="rId2"/>
                <a:stretch>
                  <a:fillRect l="-437" t="-600" b="-10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6">
            <a:extLst>
              <a:ext uri="{FF2B5EF4-FFF2-40B4-BE49-F238E27FC236}">
                <a16:creationId xmlns:a16="http://schemas.microsoft.com/office/drawing/2014/main" id="{136D2AB5-4B08-406A-1908-5EA69595FA9C}"/>
              </a:ext>
            </a:extLst>
          </p:cNvPr>
          <p:cNvSpPr txBox="1"/>
          <p:nvPr/>
        </p:nvSpPr>
        <p:spPr>
          <a:xfrm>
            <a:off x="8570084" y="6055704"/>
            <a:ext cx="3227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paulo@craam.mackenzie.br</a:t>
            </a:r>
            <a:r>
              <a:rPr lang="pt-BR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1658A631-D626-3B80-6302-F51A710B8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79D789-D093-E1B1-39E2-643B6415AAA5}"/>
              </a:ext>
            </a:extLst>
          </p:cNvPr>
          <p:cNvSpPr txBox="1"/>
          <p:nvPr/>
        </p:nvSpPr>
        <p:spPr>
          <a:xfrm>
            <a:off x="9618593" y="5635487"/>
            <a:ext cx="2179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 err="1"/>
              <a:t>arxiv</a:t>
            </a:r>
            <a:r>
              <a:rPr lang="pt-BR" i="1" dirty="0"/>
              <a:t> 2406.11361</a:t>
            </a:r>
          </a:p>
        </p:txBody>
      </p:sp>
    </p:spTree>
    <p:extLst>
      <p:ext uri="{BB962C8B-B14F-4D97-AF65-F5344CB8AC3E}">
        <p14:creationId xmlns:p14="http://schemas.microsoft.com/office/powerpoint/2010/main" val="182078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0EB37-B087-F88B-6D28-BC8E8D3E5D1F}"/>
              </a:ext>
            </a:extLst>
          </p:cNvPr>
          <p:cNvSpPr txBox="1"/>
          <p:nvPr/>
        </p:nvSpPr>
        <p:spPr>
          <a:xfrm>
            <a:off x="404283" y="341338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Too long; didn't read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A2D63E-5D7B-990E-C7C8-FF5B8BAE166B}"/>
                  </a:ext>
                </a:extLst>
              </p:cNvPr>
              <p:cNvSpPr txBox="1"/>
              <p:nvPr/>
            </p:nvSpPr>
            <p:spPr>
              <a:xfrm>
                <a:off x="526776" y="1222513"/>
                <a:ext cx="11161641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Used </a:t>
                </a:r>
                <a:r>
                  <a:rPr lang="pt-BR" dirty="0" err="1"/>
                  <a:t>THz</a:t>
                </a:r>
                <a:r>
                  <a:rPr lang="pt-BR" dirty="0"/>
                  <a:t> (</a:t>
                </a:r>
                <a:r>
                  <a:rPr lang="pt-BR" dirty="0" err="1"/>
                  <a:t>mid-infrared</a:t>
                </a:r>
                <a:r>
                  <a:rPr lang="pt-BR" dirty="0"/>
                  <a:t>) </a:t>
                </a:r>
                <a:r>
                  <a:rPr lang="pt-BR" dirty="0" err="1"/>
                  <a:t>flare</a:t>
                </a:r>
                <a:r>
                  <a:rPr lang="pt-BR" dirty="0"/>
                  <a:t> </a:t>
                </a:r>
                <a:r>
                  <a:rPr lang="pt-BR" dirty="0" err="1"/>
                  <a:t>images</a:t>
                </a:r>
                <a:r>
                  <a:rPr lang="pt-BR" dirty="0"/>
                  <a:t> </a:t>
                </a:r>
                <a:r>
                  <a:rPr lang="pt-BR" dirty="0" err="1"/>
                  <a:t>at</a:t>
                </a:r>
                <a:r>
                  <a:rPr lang="pt-BR" dirty="0"/>
                  <a:t> </a:t>
                </a:r>
                <a:r>
                  <a:rPr lang="pt-BR" dirty="0" err="1"/>
                  <a:t>McMath</a:t>
                </a:r>
                <a:r>
                  <a:rPr lang="pt-BR" dirty="0"/>
                  <a:t>-Pierce </a:t>
                </a:r>
                <a:r>
                  <a:rPr lang="pt-BR" dirty="0" err="1"/>
                  <a:t>with</a:t>
                </a:r>
                <a:r>
                  <a:rPr lang="pt-BR" dirty="0"/>
                  <a:t> 1.0 </a:t>
                </a:r>
                <a:r>
                  <a:rPr lang="pt-BR" dirty="0" err="1"/>
                  <a:t>second</a:t>
                </a:r>
                <a:r>
                  <a:rPr lang="pt-BR" dirty="0"/>
                  <a:t> </a:t>
                </a:r>
                <a:r>
                  <a:rPr lang="pt-BR" dirty="0" err="1"/>
                  <a:t>cadence</a:t>
                </a:r>
                <a:r>
                  <a:rPr lang="pt-BR" dirty="0"/>
                  <a:t> </a:t>
                </a:r>
                <a:r>
                  <a:rPr lang="pt-BR" sz="1400" dirty="0"/>
                  <a:t>(Penn et al. 2016)</a:t>
                </a:r>
              </a:p>
              <a:p>
                <a:r>
                  <a:rPr lang="pt-BR" dirty="0" err="1"/>
                  <a:t>First</a:t>
                </a:r>
                <a:r>
                  <a:rPr lang="pt-BR" dirty="0"/>
                  <a:t> </a:t>
                </a:r>
                <a:r>
                  <a:rPr lang="pt-BR" dirty="0" err="1"/>
                  <a:t>study</a:t>
                </a:r>
                <a:r>
                  <a:rPr lang="pt-BR" dirty="0"/>
                  <a:t> </a:t>
                </a:r>
                <a:r>
                  <a:rPr lang="pt-BR" dirty="0" err="1"/>
                  <a:t>with</a:t>
                </a:r>
                <a:r>
                  <a:rPr lang="pt-BR" dirty="0"/>
                  <a:t> </a:t>
                </a:r>
                <a:r>
                  <a:rPr lang="pt-BR" dirty="0" err="1"/>
                  <a:t>higher</a:t>
                </a:r>
                <a:r>
                  <a:rPr lang="pt-BR" dirty="0"/>
                  <a:t> time </a:t>
                </a:r>
                <a:r>
                  <a:rPr lang="pt-BR" dirty="0" err="1"/>
                  <a:t>resolution</a:t>
                </a:r>
                <a:r>
                  <a:rPr lang="pt-BR" dirty="0"/>
                  <a:t> </a:t>
                </a:r>
                <a:r>
                  <a:rPr lang="pt-BR" dirty="0" err="1"/>
                  <a:t>imaging</a:t>
                </a:r>
                <a:r>
                  <a:rPr lang="pt-BR" dirty="0"/>
                  <a:t> </a:t>
                </a:r>
                <a:r>
                  <a:rPr lang="pt-BR" sz="1400" dirty="0"/>
                  <a:t>(e.g. </a:t>
                </a:r>
                <a:r>
                  <a:rPr lang="pt-BR" sz="1400" dirty="0" err="1"/>
                  <a:t>Sakao</a:t>
                </a:r>
                <a:r>
                  <a:rPr lang="pt-BR" sz="1400" dirty="0"/>
                  <a:t> 94; Aschwanden+95)</a:t>
                </a:r>
              </a:p>
              <a:p>
                <a:endParaRPr lang="pt-BR" dirty="0"/>
              </a:p>
              <a:p>
                <a:r>
                  <a:rPr lang="pt-BR" dirty="0" err="1"/>
                  <a:t>Measured</a:t>
                </a:r>
                <a:r>
                  <a:rPr lang="pt-BR" dirty="0"/>
                  <a:t> timing </a:t>
                </a:r>
                <a:r>
                  <a:rPr lang="pt-BR" dirty="0" err="1"/>
                  <a:t>between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THz</a:t>
                </a:r>
                <a:r>
                  <a:rPr lang="pt-BR" dirty="0"/>
                  <a:t> </a:t>
                </a:r>
                <a:r>
                  <a:rPr lang="pt-BR" dirty="0" err="1"/>
                  <a:t>emission</a:t>
                </a:r>
                <a:r>
                  <a:rPr lang="pt-BR" dirty="0"/>
                  <a:t>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two</a:t>
                </a:r>
                <a:r>
                  <a:rPr lang="pt-BR" dirty="0"/>
                  <a:t> </a:t>
                </a:r>
                <a:r>
                  <a:rPr lang="pt-BR" dirty="0" err="1"/>
                  <a:t>footpoints</a:t>
                </a:r>
                <a:endParaRPr lang="pt-BR" dirty="0"/>
              </a:p>
              <a:p>
                <a:r>
                  <a:rPr lang="pt-BR" dirty="0" err="1"/>
                  <a:t>Method</a:t>
                </a:r>
                <a:r>
                  <a:rPr lang="pt-BR" dirty="0"/>
                  <a:t>: Cross-</a:t>
                </a:r>
                <a:r>
                  <a:rPr lang="pt-BR" dirty="0" err="1"/>
                  <a:t>correlation</a:t>
                </a:r>
                <a:r>
                  <a:rPr lang="pt-BR" dirty="0"/>
                  <a:t> + Monte Carlo </a:t>
                </a:r>
                <a:r>
                  <a:rPr lang="pt-BR" dirty="0" err="1"/>
                  <a:t>method</a:t>
                </a:r>
                <a:r>
                  <a:rPr lang="pt-BR" dirty="0"/>
                  <a:t> for </a:t>
                </a:r>
                <a:r>
                  <a:rPr lang="pt-BR" dirty="0" err="1"/>
                  <a:t>uncertainties</a:t>
                </a:r>
                <a:endParaRPr lang="pt-BR" dirty="0"/>
              </a:p>
              <a:p>
                <a:r>
                  <a:rPr lang="pt-BR" dirty="0" err="1"/>
                  <a:t>Results</a:t>
                </a:r>
                <a:r>
                  <a:rPr lang="pt-BR" dirty="0"/>
                  <a:t>: </a:t>
                </a:r>
                <a:r>
                  <a:rPr lang="pt-BR" dirty="0" err="1"/>
                  <a:t>timelag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0.75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±0.07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err="1"/>
                  <a:t>seconds</a:t>
                </a:r>
                <a:r>
                  <a:rPr lang="pt-BR" dirty="0"/>
                  <a:t> </a:t>
                </a:r>
                <a:r>
                  <a:rPr lang="pt-BR" dirty="0" err="1"/>
                  <a:t>at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8.2 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i="1" dirty="0" err="1"/>
                  <a:t>Timelag</a:t>
                </a:r>
                <a:r>
                  <a:rPr lang="pt-BR" i="1" dirty="0"/>
                  <a:t> </a:t>
                </a:r>
                <a:r>
                  <a:rPr lang="pt-BR" i="1" dirty="0" err="1"/>
                  <a:t>cannot</a:t>
                </a:r>
                <a:r>
                  <a:rPr lang="pt-BR" i="1" dirty="0"/>
                  <a:t> </a:t>
                </a:r>
                <a:r>
                  <a:rPr lang="pt-BR" i="1" dirty="0" err="1"/>
                  <a:t>be</a:t>
                </a:r>
                <a:r>
                  <a:rPr lang="pt-BR" i="1" dirty="0"/>
                  <a:t> </a:t>
                </a:r>
                <a:r>
                  <a:rPr lang="pt-BR" i="1" dirty="0" err="1"/>
                  <a:t>explained</a:t>
                </a:r>
                <a:r>
                  <a:rPr lang="pt-BR" i="1" dirty="0"/>
                  <a:t> </a:t>
                </a:r>
                <a:r>
                  <a:rPr lang="pt-BR" i="1" dirty="0" err="1"/>
                  <a:t>by</a:t>
                </a:r>
                <a:r>
                  <a:rPr lang="pt-BR" i="1" dirty="0"/>
                  <a:t>:</a:t>
                </a:r>
                <a:r>
                  <a:rPr lang="pt-BR" dirty="0"/>
                  <a:t> </a:t>
                </a:r>
              </a:p>
              <a:p>
                <a:endParaRPr lang="pt-BR" dirty="0"/>
              </a:p>
              <a:p>
                <a:r>
                  <a:rPr lang="pt-BR" i="1" dirty="0"/>
                  <a:t>+ Electron </a:t>
                </a:r>
                <a:r>
                  <a:rPr lang="pt-BR" i="1" dirty="0" err="1"/>
                  <a:t>transport</a:t>
                </a:r>
                <a:r>
                  <a:rPr lang="pt-BR" i="1" dirty="0"/>
                  <a:t>:</a:t>
                </a:r>
                <a:r>
                  <a:rPr lang="pt-BR" dirty="0"/>
                  <a:t> Data-</a:t>
                </a:r>
                <a:r>
                  <a:rPr lang="pt-BR" dirty="0" err="1"/>
                  <a:t>driven</a:t>
                </a:r>
                <a:r>
                  <a:rPr lang="pt-BR" dirty="0"/>
                  <a:t> Fokker-Planck </a:t>
                </a:r>
                <a:r>
                  <a:rPr lang="pt-BR" dirty="0" err="1"/>
                  <a:t>simulations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too </a:t>
                </a:r>
                <a:r>
                  <a:rPr lang="pt-BR" dirty="0" err="1"/>
                  <a:t>small</a:t>
                </a:r>
                <a:r>
                  <a:rPr lang="pt-BR" dirty="0"/>
                  <a:t> </a:t>
                </a:r>
                <a:r>
                  <a:rPr lang="pt-BR" dirty="0" err="1"/>
                  <a:t>lags</a:t>
                </a:r>
                <a:r>
                  <a:rPr lang="pt-BR" dirty="0"/>
                  <a:t> </a:t>
                </a:r>
                <a:r>
                  <a:rPr lang="pt-BR" dirty="0" err="1"/>
                  <a:t>or</a:t>
                </a:r>
                <a:r>
                  <a:rPr lang="pt-BR" dirty="0"/>
                  <a:t> </a:t>
                </a:r>
                <a:r>
                  <a:rPr lang="pt-BR" dirty="0" err="1"/>
                  <a:t>large</a:t>
                </a:r>
                <a:r>
                  <a:rPr lang="pt-BR" dirty="0"/>
                  <a:t> </a:t>
                </a:r>
                <a:r>
                  <a:rPr lang="pt-BR" dirty="0" err="1"/>
                  <a:t>footpoint</a:t>
                </a:r>
                <a:r>
                  <a:rPr lang="pt-BR" dirty="0"/>
                  <a:t> </a:t>
                </a:r>
                <a:r>
                  <a:rPr lang="pt-BR" dirty="0" err="1"/>
                  <a:t>emission</a:t>
                </a:r>
                <a:r>
                  <a:rPr lang="pt-BR" dirty="0"/>
                  <a:t> </a:t>
                </a:r>
                <a:r>
                  <a:rPr lang="pt-BR" dirty="0" err="1"/>
                  <a:t>ratios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i="1" dirty="0"/>
                  <a:t>+ </a:t>
                </a:r>
                <a:r>
                  <a:rPr lang="pt-BR" i="1" dirty="0" err="1"/>
                  <a:t>Differences</a:t>
                </a:r>
                <a:r>
                  <a:rPr lang="pt-BR" i="1" dirty="0"/>
                  <a:t> in loop </a:t>
                </a:r>
                <a:r>
                  <a:rPr lang="pt-BR" i="1" dirty="0" err="1"/>
                  <a:t>length</a:t>
                </a:r>
                <a:r>
                  <a:rPr lang="pt-BR" dirty="0"/>
                  <a:t> (</a:t>
                </a:r>
                <a:r>
                  <a:rPr lang="pt-BR" dirty="0" err="1"/>
                  <a:t>spine-fan</a:t>
                </a:r>
                <a:r>
                  <a:rPr lang="pt-BR" dirty="0"/>
                  <a:t> </a:t>
                </a:r>
                <a:r>
                  <a:rPr lang="pt-BR" dirty="0" err="1"/>
                  <a:t>magnetic</a:t>
                </a:r>
                <a:r>
                  <a:rPr lang="pt-BR" dirty="0"/>
                  <a:t> </a:t>
                </a:r>
                <a:r>
                  <a:rPr lang="pt-BR" dirty="0" err="1"/>
                  <a:t>configuration</a:t>
                </a:r>
                <a:r>
                  <a:rPr lang="pt-BR" dirty="0"/>
                  <a:t>): </a:t>
                </a:r>
                <a:r>
                  <a:rPr lang="pt-BR" dirty="0" err="1"/>
                  <a:t>max</a:t>
                </a:r>
                <a:r>
                  <a:rPr lang="pt-BR" dirty="0"/>
                  <a:t> </a:t>
                </a:r>
                <a:r>
                  <a:rPr lang="pt-BR" dirty="0" err="1"/>
                  <a:t>timelag</a:t>
                </a:r>
                <a:r>
                  <a:rPr lang="pt-BR" dirty="0"/>
                  <a:t> </a:t>
                </a:r>
                <a:r>
                  <a:rPr lang="pt-BR" dirty="0" err="1"/>
                  <a:t>of</a:t>
                </a:r>
                <a:r>
                  <a:rPr lang="pt-BR" dirty="0"/>
                  <a:t> 0.42 </a:t>
                </a:r>
                <a:r>
                  <a:rPr lang="pt-BR" dirty="0" err="1"/>
                  <a:t>sec</a:t>
                </a:r>
                <a:r>
                  <a:rPr lang="pt-BR" dirty="0"/>
                  <a:t> (</a:t>
                </a:r>
                <a:r>
                  <a:rPr lang="pt-BR" dirty="0" err="1"/>
                  <a:t>spine-fan</a:t>
                </a:r>
                <a:r>
                  <a:rPr lang="pt-BR" dirty="0"/>
                  <a:t> </a:t>
                </a:r>
                <a:r>
                  <a:rPr lang="pt-BR" dirty="0" err="1"/>
                  <a:t>null</a:t>
                </a:r>
                <a:r>
                  <a:rPr lang="pt-BR" dirty="0"/>
                  <a:t>-point)</a:t>
                </a:r>
              </a:p>
              <a:p>
                <a:endParaRPr lang="pt-BR" dirty="0"/>
              </a:p>
              <a:p>
                <a:r>
                  <a:rPr lang="pt-BR" i="1" dirty="0"/>
                  <a:t>+ </a:t>
                </a:r>
                <a:r>
                  <a:rPr lang="pt-BR" i="1" dirty="0" err="1"/>
                  <a:t>THz</a:t>
                </a:r>
                <a:r>
                  <a:rPr lang="pt-BR" i="1" dirty="0"/>
                  <a:t> </a:t>
                </a:r>
                <a:r>
                  <a:rPr lang="pt-BR" i="1" dirty="0" err="1"/>
                  <a:t>emission</a:t>
                </a:r>
                <a:r>
                  <a:rPr lang="pt-BR" i="1" dirty="0"/>
                  <a:t> &amp; </a:t>
                </a:r>
                <a:r>
                  <a:rPr lang="pt-BR" i="1" dirty="0" err="1"/>
                  <a:t>ionization</a:t>
                </a:r>
                <a:r>
                  <a:rPr lang="pt-BR" i="1" dirty="0"/>
                  <a:t> </a:t>
                </a:r>
                <a:r>
                  <a:rPr lang="pt-BR" i="1" dirty="0" err="1"/>
                  <a:t>timescales</a:t>
                </a:r>
                <a:r>
                  <a:rPr lang="pt-BR" i="1" dirty="0"/>
                  <a:t>:</a:t>
                </a:r>
                <a:r>
                  <a:rPr lang="pt-BR" dirty="0"/>
                  <a:t> RHD RADYN </a:t>
                </a:r>
                <a:r>
                  <a:rPr lang="pt-BR" dirty="0" err="1"/>
                  <a:t>simulations</a:t>
                </a:r>
                <a:r>
                  <a:rPr lang="pt-BR" dirty="0"/>
                  <a:t> </a:t>
                </a:r>
                <a:r>
                  <a:rPr lang="pt-BR" dirty="0" err="1"/>
                  <a:t>give</a:t>
                </a:r>
                <a:r>
                  <a:rPr lang="pt-BR" dirty="0"/>
                  <a:t> </a:t>
                </a:r>
                <a:r>
                  <a:rPr lang="pt-BR" dirty="0" err="1"/>
                  <a:t>timelags</a:t>
                </a:r>
                <a:r>
                  <a:rPr lang="pt-BR" dirty="0"/>
                  <a:t> </a:t>
                </a:r>
                <a:r>
                  <a:rPr lang="pt-BR" dirty="0" err="1"/>
                  <a:t>below</a:t>
                </a:r>
                <a:r>
                  <a:rPr lang="pt-BR" dirty="0"/>
                  <a:t> 1 </a:t>
                </a:r>
                <a:r>
                  <a:rPr lang="pt-BR" dirty="0" err="1"/>
                  <a:t>second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b="1" dirty="0"/>
                  <a:t>Other </a:t>
                </a:r>
                <a:r>
                  <a:rPr lang="pt-BR" b="1" dirty="0" err="1"/>
                  <a:t>energy</a:t>
                </a:r>
                <a:r>
                  <a:rPr lang="pt-BR" b="1" dirty="0"/>
                  <a:t> </a:t>
                </a:r>
                <a:r>
                  <a:rPr lang="pt-BR" b="1" dirty="0" err="1"/>
                  <a:t>transport</a:t>
                </a:r>
                <a:r>
                  <a:rPr lang="pt-BR" b="1" dirty="0"/>
                  <a:t> processes? </a:t>
                </a:r>
              </a:p>
              <a:p>
                <a:r>
                  <a:rPr lang="pt-BR" dirty="0" err="1"/>
                  <a:t>Thermal</a:t>
                </a:r>
                <a:r>
                  <a:rPr lang="pt-BR" dirty="0"/>
                  <a:t> </a:t>
                </a:r>
                <a:r>
                  <a:rPr lang="pt-BR" dirty="0" err="1"/>
                  <a:t>conduction</a:t>
                </a:r>
                <a:r>
                  <a:rPr lang="pt-BR" dirty="0"/>
                  <a:t> </a:t>
                </a:r>
                <a:r>
                  <a:rPr lang="pt-BR" sz="1400" dirty="0"/>
                  <a:t>(e.g. Battaglia+09, López+22)</a:t>
                </a:r>
              </a:p>
              <a:p>
                <a:r>
                  <a:rPr lang="pt-BR" dirty="0" err="1"/>
                  <a:t>Magnetosonic</a:t>
                </a:r>
                <a:r>
                  <a:rPr lang="pt-BR" dirty="0"/>
                  <a:t> </a:t>
                </a:r>
                <a:r>
                  <a:rPr lang="pt-BR" dirty="0" err="1"/>
                  <a:t>waves</a:t>
                </a:r>
                <a:r>
                  <a:rPr lang="pt-BR" dirty="0"/>
                  <a:t> </a:t>
                </a:r>
                <a:r>
                  <a:rPr lang="pt-BR" sz="1400" dirty="0"/>
                  <a:t>(e.g. Fletcher &amp; Hudson 08; Kerr+16; Reep &amp; Russell 16)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A2D63E-5D7B-990E-C7C8-FF5B8BAE1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76" y="1222513"/>
                <a:ext cx="11161641" cy="5078313"/>
              </a:xfrm>
              <a:prstGeom prst="rect">
                <a:avLst/>
              </a:prstGeom>
              <a:blipFill>
                <a:blip r:embed="rId2"/>
                <a:stretch>
                  <a:fillRect l="-437" t="-600" r="-382" b="-10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35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4" descr="movie_talk">
            <a:hlinkClick r:id="" action="ppaction://media"/>
            <a:extLst>
              <a:ext uri="{FF2B5EF4-FFF2-40B4-BE49-F238E27FC236}">
                <a16:creationId xmlns:a16="http://schemas.microsoft.com/office/drawing/2014/main" id="{2CA7C565-0A9B-4FE9-8FD1-DCE8B9BC7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4" t="-2" b="-462"/>
          <a:stretch/>
        </p:blipFill>
        <p:spPr>
          <a:xfrm>
            <a:off x="365759" y="497553"/>
            <a:ext cx="4015697" cy="606191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8C76220-4D65-4A94-AC52-81DB9F205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700" y="224133"/>
            <a:ext cx="7152994" cy="644204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78E6ABC-4AA0-46A1-9937-EE4DEA8B839C}"/>
              </a:ext>
            </a:extLst>
          </p:cNvPr>
          <p:cNvSpPr/>
          <p:nvPr/>
        </p:nvSpPr>
        <p:spPr>
          <a:xfrm>
            <a:off x="5009479" y="3528508"/>
            <a:ext cx="1086521" cy="1140310"/>
          </a:xfrm>
          <a:prstGeom prst="rect">
            <a:avLst/>
          </a:prstGeom>
          <a:noFill/>
          <a:ln w="857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1933F-7E75-EAD4-5C8E-14AB275A348C}"/>
              </a:ext>
            </a:extLst>
          </p:cNvPr>
          <p:cNvSpPr txBox="1"/>
          <p:nvPr/>
        </p:nvSpPr>
        <p:spPr>
          <a:xfrm>
            <a:off x="712395" y="98482"/>
            <a:ext cx="1579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Solar flares</a:t>
            </a:r>
          </a:p>
        </p:txBody>
      </p:sp>
      <p:pic>
        <p:nvPicPr>
          <p:cNvPr id="6" name="Picture 5" descr="A red and black logo&#10;&#10;Description automatically generated">
            <a:extLst>
              <a:ext uri="{FF2B5EF4-FFF2-40B4-BE49-F238E27FC236}">
                <a16:creationId xmlns:a16="http://schemas.microsoft.com/office/drawing/2014/main" id="{214C6158-9050-8BF1-6AE9-71B99C4EC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9B3AA-E1AD-A345-A2F4-6EE9870C4107}"/>
              </a:ext>
            </a:extLst>
          </p:cNvPr>
          <p:cNvSpPr txBox="1"/>
          <p:nvPr/>
        </p:nvSpPr>
        <p:spPr>
          <a:xfrm>
            <a:off x="294952" y="222067"/>
            <a:ext cx="3485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Solar flares: a general view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4BD9CBC-258B-5F4A-BC5E-D0B39DF6B037}"/>
              </a:ext>
            </a:extLst>
          </p:cNvPr>
          <p:cNvGrpSpPr/>
          <p:nvPr/>
        </p:nvGrpSpPr>
        <p:grpSpPr>
          <a:xfrm>
            <a:off x="632734" y="1106936"/>
            <a:ext cx="2450321" cy="5422605"/>
            <a:chOff x="420093" y="894259"/>
            <a:chExt cx="2450321" cy="542260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AD5AB20-F921-0D4B-83B2-88B7ED6DF6D8}"/>
                </a:ext>
              </a:extLst>
            </p:cNvPr>
            <p:cNvSpPr/>
            <p:nvPr/>
          </p:nvSpPr>
          <p:spPr>
            <a:xfrm>
              <a:off x="420093" y="5043629"/>
              <a:ext cx="2415500" cy="1273235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562DB54-7F8F-D54A-A031-A80CABAF654D}"/>
                </a:ext>
              </a:extLst>
            </p:cNvPr>
            <p:cNvSpPr/>
            <p:nvPr/>
          </p:nvSpPr>
          <p:spPr>
            <a:xfrm>
              <a:off x="426310" y="3145982"/>
              <a:ext cx="2415500" cy="19108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540D48-0031-7E48-9B9C-7596C5630E7C}"/>
                </a:ext>
              </a:extLst>
            </p:cNvPr>
            <p:cNvSpPr/>
            <p:nvPr/>
          </p:nvSpPr>
          <p:spPr>
            <a:xfrm>
              <a:off x="420093" y="1695890"/>
              <a:ext cx="2415500" cy="144637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1B1C23D-0256-7A42-AF9A-E6EFFF31B8A3}"/>
                </a:ext>
              </a:extLst>
            </p:cNvPr>
            <p:cNvSpPr/>
            <p:nvPr/>
          </p:nvSpPr>
          <p:spPr>
            <a:xfrm>
              <a:off x="426310" y="894259"/>
              <a:ext cx="2415500" cy="80484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C1200A-CB15-F94F-A388-11FD18F4EFB6}"/>
                </a:ext>
              </a:extLst>
            </p:cNvPr>
            <p:cNvSpPr txBox="1"/>
            <p:nvPr/>
          </p:nvSpPr>
          <p:spPr>
            <a:xfrm>
              <a:off x="452764" y="894259"/>
              <a:ext cx="18982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itchFamily="2" charset="0"/>
                </a:rPr>
                <a:t>1. </a:t>
              </a:r>
              <a:r>
                <a:rPr lang="en-US" sz="1200" dirty="0">
                  <a:solidFill>
                    <a:schemeClr val="bg1"/>
                  </a:solidFill>
                  <a:latin typeface="Helvetica" pitchFamily="2" charset="0"/>
                </a:rPr>
                <a:t>Magnetic reconnection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55CFFA-D4CB-114B-A2DC-B296125E009C}"/>
                </a:ext>
              </a:extLst>
            </p:cNvPr>
            <p:cNvSpPr txBox="1"/>
            <p:nvPr/>
          </p:nvSpPr>
          <p:spPr>
            <a:xfrm>
              <a:off x="452764" y="2012967"/>
              <a:ext cx="2250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3b. </a:t>
              </a:r>
              <a:r>
                <a:rPr lang="en-US" sz="1200" dirty="0">
                  <a:latin typeface="Helvetica" pitchFamily="2" charset="0"/>
                </a:rPr>
                <a:t>Re-organization</a:t>
              </a:r>
            </a:p>
            <a:p>
              <a:r>
                <a:rPr lang="en-US" sz="1200" dirty="0">
                  <a:latin typeface="Helvetica" pitchFamily="2" charset="0"/>
                </a:rPr>
                <a:t>of surrounding magnetic field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C08B8E-75CD-3C4D-BABB-90581F29C151}"/>
                </a:ext>
              </a:extLst>
            </p:cNvPr>
            <p:cNvSpPr txBox="1"/>
            <p:nvPr/>
          </p:nvSpPr>
          <p:spPr>
            <a:xfrm>
              <a:off x="452764" y="1268212"/>
              <a:ext cx="13869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Helvetica" pitchFamily="2" charset="0"/>
                </a:rPr>
                <a:t>2. </a:t>
              </a:r>
              <a:r>
                <a:rPr lang="en-US" sz="1200" dirty="0">
                  <a:solidFill>
                    <a:schemeClr val="bg1"/>
                  </a:solidFill>
                  <a:latin typeface="Helvetica" pitchFamily="2" charset="0"/>
                </a:rPr>
                <a:t>Energy release</a:t>
              </a:r>
            </a:p>
            <a:p>
              <a:r>
                <a:rPr lang="en-US" sz="1000" dirty="0">
                  <a:solidFill>
                    <a:schemeClr val="bg1"/>
                  </a:solidFill>
                  <a:latin typeface="Helvetica" pitchFamily="2" charset="0"/>
                </a:rPr>
                <a:t>heating, acceleration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70A573-9859-6546-9F01-07D8755929B8}"/>
                </a:ext>
              </a:extLst>
            </p:cNvPr>
            <p:cNvSpPr txBox="1"/>
            <p:nvPr/>
          </p:nvSpPr>
          <p:spPr>
            <a:xfrm>
              <a:off x="452764" y="1767896"/>
              <a:ext cx="15424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3a. </a:t>
              </a:r>
              <a:r>
                <a:rPr lang="en-US" sz="1200" dirty="0">
                  <a:latin typeface="Helvetica" pitchFamily="2" charset="0"/>
                </a:rPr>
                <a:t>Eruption &amp; CME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26140B-6068-FA41-ACD7-ED037AA685FA}"/>
                </a:ext>
              </a:extLst>
            </p:cNvPr>
            <p:cNvSpPr txBox="1"/>
            <p:nvPr/>
          </p:nvSpPr>
          <p:spPr>
            <a:xfrm>
              <a:off x="452764" y="2505460"/>
              <a:ext cx="17059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3c. </a:t>
              </a:r>
              <a:r>
                <a:rPr lang="en-US" sz="1200" dirty="0">
                  <a:latin typeface="Helvetica" pitchFamily="2" charset="0"/>
                </a:rPr>
                <a:t>Particle transport</a:t>
              </a:r>
            </a:p>
            <a:p>
              <a:r>
                <a:rPr lang="en-US" sz="1200" dirty="0">
                  <a:latin typeface="Helvetica" pitchFamily="2" charset="0"/>
                </a:rPr>
                <a:t>Electrons (HXR, MW)</a:t>
              </a:r>
            </a:p>
            <a:p>
              <a:r>
                <a:rPr lang="en-US" sz="1200" dirty="0">
                  <a:latin typeface="Helvetica" pitchFamily="2" charset="0"/>
                </a:rPr>
                <a:t>Ions (gamma-rays)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6E78AD-B03A-014E-8581-3CC90655BDF2}"/>
                </a:ext>
              </a:extLst>
            </p:cNvPr>
            <p:cNvSpPr txBox="1"/>
            <p:nvPr/>
          </p:nvSpPr>
          <p:spPr>
            <a:xfrm>
              <a:off x="452764" y="3191916"/>
              <a:ext cx="1863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4. </a:t>
              </a:r>
              <a:r>
                <a:rPr lang="en-US" sz="1200" dirty="0">
                  <a:latin typeface="Helvetica" pitchFamily="2" charset="0"/>
                </a:rPr>
                <a:t>Energy deposition +</a:t>
              </a:r>
            </a:p>
            <a:p>
              <a:r>
                <a:rPr lang="en-US" sz="1200" dirty="0">
                  <a:latin typeface="Helvetica" pitchFamily="2" charset="0"/>
                </a:rPr>
                <a:t>chromospheric response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0AB9B4-1CA2-1D4F-9378-DA8FC0C77D94}"/>
                </a:ext>
              </a:extLst>
            </p:cNvPr>
            <p:cNvSpPr txBox="1"/>
            <p:nvPr/>
          </p:nvSpPr>
          <p:spPr>
            <a:xfrm>
              <a:off x="452764" y="4059679"/>
              <a:ext cx="24176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4b. </a:t>
              </a:r>
              <a:r>
                <a:rPr lang="en-US" sz="1200" dirty="0">
                  <a:latin typeface="Helvetica" pitchFamily="2" charset="0"/>
                </a:rPr>
                <a:t>Plasma flows</a:t>
              </a:r>
            </a:p>
            <a:p>
              <a:r>
                <a:rPr lang="en-US" sz="1200" dirty="0">
                  <a:latin typeface="Helvetica" pitchFamily="2" charset="0"/>
                </a:rPr>
                <a:t>Chromospheric “condensation”</a:t>
              </a:r>
            </a:p>
            <a:p>
              <a:endParaRPr lang="en-US" sz="1200" dirty="0">
                <a:latin typeface="Helvetica" pitchFamily="2" charset="0"/>
              </a:endParaRPr>
            </a:p>
            <a:p>
              <a:r>
                <a:rPr lang="en-US" sz="1200" b="1" dirty="0">
                  <a:latin typeface="Helvetica" pitchFamily="2" charset="0"/>
                </a:rPr>
                <a:t>4c. </a:t>
              </a:r>
              <a:r>
                <a:rPr lang="en-US" sz="1200" dirty="0">
                  <a:latin typeface="Helvetica" pitchFamily="2" charset="0"/>
                </a:rPr>
                <a:t>Chromospheric “evaporation”</a:t>
              </a:r>
            </a:p>
            <a:p>
              <a:r>
                <a:rPr lang="en-US" sz="1200" dirty="0">
                  <a:latin typeface="Helvetica" pitchFamily="2" charset="0"/>
                </a:rPr>
                <a:t>Hot coronal plasma (EUV, SXR)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2F80B1-DD32-AC4F-8811-C34B0ED4A56E}"/>
                </a:ext>
              </a:extLst>
            </p:cNvPr>
            <p:cNvSpPr/>
            <p:nvPr/>
          </p:nvSpPr>
          <p:spPr>
            <a:xfrm>
              <a:off x="452764" y="3670111"/>
              <a:ext cx="23920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4a. </a:t>
              </a:r>
              <a:r>
                <a:rPr lang="en-US" sz="1200" dirty="0">
                  <a:latin typeface="Helvetica" pitchFamily="2" charset="0"/>
                </a:rPr>
                <a:t>Heating, ionisation, emission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E77F47-0920-9A42-914D-B49BA4119BE9}"/>
                </a:ext>
              </a:extLst>
            </p:cNvPr>
            <p:cNvSpPr txBox="1"/>
            <p:nvPr/>
          </p:nvSpPr>
          <p:spPr>
            <a:xfrm>
              <a:off x="452764" y="5481362"/>
              <a:ext cx="19319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Helvetica" pitchFamily="2" charset="0"/>
                </a:rPr>
                <a:t>5.</a:t>
              </a:r>
              <a:r>
                <a:rPr lang="en-US" sz="1200" dirty="0">
                  <a:latin typeface="Helvetica" pitchFamily="2" charset="0"/>
                </a:rPr>
                <a:t> Gradual phase: cooling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5E267EC-EDB6-FF4E-A28C-24BCF50C6C82}"/>
              </a:ext>
            </a:extLst>
          </p:cNvPr>
          <p:cNvGrpSpPr/>
          <p:nvPr/>
        </p:nvGrpSpPr>
        <p:grpSpPr>
          <a:xfrm>
            <a:off x="4206836" y="408380"/>
            <a:ext cx="6629330" cy="6218303"/>
            <a:chOff x="2841809" y="481568"/>
            <a:chExt cx="5719813" cy="53651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C6BC8F-C7C7-014E-A7F4-8463E988C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1230" y="2448963"/>
              <a:ext cx="2882900" cy="2717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B1950A5-C312-694B-AA68-6529AE810075}"/>
                </a:ext>
              </a:extLst>
            </p:cNvPr>
            <p:cNvSpPr/>
            <p:nvPr/>
          </p:nvSpPr>
          <p:spPr>
            <a:xfrm>
              <a:off x="2967706" y="723420"/>
              <a:ext cx="2928731" cy="2080591"/>
            </a:xfrm>
            <a:custGeom>
              <a:avLst/>
              <a:gdLst>
                <a:gd name="connsiteX0" fmla="*/ 0 w 2928731"/>
                <a:gd name="connsiteY0" fmla="*/ 2080591 h 2080591"/>
                <a:gd name="connsiteX1" fmla="*/ 980661 w 2928731"/>
                <a:gd name="connsiteY1" fmla="*/ 1643269 h 2080591"/>
                <a:gd name="connsiteX2" fmla="*/ 2160104 w 2928731"/>
                <a:gd name="connsiteY2" fmla="*/ 1563756 h 2080591"/>
                <a:gd name="connsiteX3" fmla="*/ 2491409 w 2928731"/>
                <a:gd name="connsiteY3" fmla="*/ 1404730 h 2080591"/>
                <a:gd name="connsiteX4" fmla="*/ 2676939 w 2928731"/>
                <a:gd name="connsiteY4" fmla="*/ 927652 h 2080591"/>
                <a:gd name="connsiteX5" fmla="*/ 2928731 w 2928731"/>
                <a:gd name="connsiteY5" fmla="*/ 0 h 208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731" h="2080591">
                  <a:moveTo>
                    <a:pt x="0" y="2080591"/>
                  </a:moveTo>
                  <a:cubicBezTo>
                    <a:pt x="310322" y="1904999"/>
                    <a:pt x="620644" y="1729408"/>
                    <a:pt x="980661" y="1643269"/>
                  </a:cubicBezTo>
                  <a:cubicBezTo>
                    <a:pt x="1340678" y="1557130"/>
                    <a:pt x="1908313" y="1603512"/>
                    <a:pt x="2160104" y="1563756"/>
                  </a:cubicBezTo>
                  <a:cubicBezTo>
                    <a:pt x="2411895" y="1523999"/>
                    <a:pt x="2405270" y="1510747"/>
                    <a:pt x="2491409" y="1404730"/>
                  </a:cubicBezTo>
                  <a:cubicBezTo>
                    <a:pt x="2577548" y="1298713"/>
                    <a:pt x="2604052" y="1161774"/>
                    <a:pt x="2676939" y="927652"/>
                  </a:cubicBezTo>
                  <a:cubicBezTo>
                    <a:pt x="2749826" y="693530"/>
                    <a:pt x="2839278" y="346765"/>
                    <a:pt x="292873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541E44B-C94F-8849-80D4-750CA1AD0B0F}"/>
                </a:ext>
              </a:extLst>
            </p:cNvPr>
            <p:cNvSpPr/>
            <p:nvPr/>
          </p:nvSpPr>
          <p:spPr>
            <a:xfrm>
              <a:off x="5419358" y="1452289"/>
              <a:ext cx="1908313" cy="3617844"/>
            </a:xfrm>
            <a:custGeom>
              <a:avLst/>
              <a:gdLst>
                <a:gd name="connsiteX0" fmla="*/ 0 w 1908313"/>
                <a:gd name="connsiteY0" fmla="*/ 3617844 h 3617844"/>
                <a:gd name="connsiteX1" fmla="*/ 278296 w 1908313"/>
                <a:gd name="connsiteY1" fmla="*/ 2955235 h 3617844"/>
                <a:gd name="connsiteX2" fmla="*/ 410818 w 1908313"/>
                <a:gd name="connsiteY2" fmla="*/ 2080591 h 3617844"/>
                <a:gd name="connsiteX3" fmla="*/ 371061 w 1908313"/>
                <a:gd name="connsiteY3" fmla="*/ 1245704 h 3617844"/>
                <a:gd name="connsiteX4" fmla="*/ 450574 w 1908313"/>
                <a:gd name="connsiteY4" fmla="*/ 927652 h 3617844"/>
                <a:gd name="connsiteX5" fmla="*/ 768626 w 1908313"/>
                <a:gd name="connsiteY5" fmla="*/ 702365 h 3617844"/>
                <a:gd name="connsiteX6" fmla="*/ 1908313 w 1908313"/>
                <a:gd name="connsiteY6" fmla="*/ 0 h 36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8313" h="3617844">
                  <a:moveTo>
                    <a:pt x="0" y="3617844"/>
                  </a:moveTo>
                  <a:cubicBezTo>
                    <a:pt x="104913" y="3414644"/>
                    <a:pt x="209826" y="3211444"/>
                    <a:pt x="278296" y="2955235"/>
                  </a:cubicBezTo>
                  <a:cubicBezTo>
                    <a:pt x="346766" y="2699026"/>
                    <a:pt x="395357" y="2365513"/>
                    <a:pt x="410818" y="2080591"/>
                  </a:cubicBezTo>
                  <a:cubicBezTo>
                    <a:pt x="426279" y="1795669"/>
                    <a:pt x="364435" y="1437860"/>
                    <a:pt x="371061" y="1245704"/>
                  </a:cubicBezTo>
                  <a:cubicBezTo>
                    <a:pt x="377687" y="1053548"/>
                    <a:pt x="384313" y="1018208"/>
                    <a:pt x="450574" y="927652"/>
                  </a:cubicBezTo>
                  <a:cubicBezTo>
                    <a:pt x="516835" y="837095"/>
                    <a:pt x="525670" y="856974"/>
                    <a:pt x="768626" y="702365"/>
                  </a:cubicBezTo>
                  <a:cubicBezTo>
                    <a:pt x="1011582" y="547756"/>
                    <a:pt x="1459947" y="273878"/>
                    <a:pt x="1908313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777A85C-42A8-AB4A-86FA-9AC9E85961FA}"/>
                </a:ext>
              </a:extLst>
            </p:cNvPr>
            <p:cNvSpPr/>
            <p:nvPr/>
          </p:nvSpPr>
          <p:spPr>
            <a:xfrm>
              <a:off x="5719881" y="816185"/>
              <a:ext cx="1409007" cy="1284198"/>
            </a:xfrm>
            <a:custGeom>
              <a:avLst/>
              <a:gdLst>
                <a:gd name="connsiteX0" fmla="*/ 468102 w 1409007"/>
                <a:gd name="connsiteY0" fmla="*/ 0 h 1284198"/>
                <a:gd name="connsiteX1" fmla="*/ 44033 w 1409007"/>
                <a:gd name="connsiteY1" fmla="*/ 1272209 h 1284198"/>
                <a:gd name="connsiteX2" fmla="*/ 1409007 w 1409007"/>
                <a:gd name="connsiteY2" fmla="*/ 530087 h 128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9007" h="1284198">
                  <a:moveTo>
                    <a:pt x="468102" y="0"/>
                  </a:moveTo>
                  <a:cubicBezTo>
                    <a:pt x="177659" y="591930"/>
                    <a:pt x="-112784" y="1183861"/>
                    <a:pt x="44033" y="1272209"/>
                  </a:cubicBezTo>
                  <a:cubicBezTo>
                    <a:pt x="200850" y="1360557"/>
                    <a:pt x="804928" y="945322"/>
                    <a:pt x="1409007" y="530087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7FCC506-2831-464B-87E9-7B21BCC5AABB}"/>
                </a:ext>
              </a:extLst>
            </p:cNvPr>
            <p:cNvSpPr/>
            <p:nvPr/>
          </p:nvSpPr>
          <p:spPr>
            <a:xfrm>
              <a:off x="3060471" y="2368119"/>
              <a:ext cx="2587470" cy="2476727"/>
            </a:xfrm>
            <a:custGeom>
              <a:avLst/>
              <a:gdLst>
                <a:gd name="connsiteX0" fmla="*/ 0 w 2587470"/>
                <a:gd name="connsiteY0" fmla="*/ 581666 h 2476727"/>
                <a:gd name="connsiteX1" fmla="*/ 675861 w 2587470"/>
                <a:gd name="connsiteY1" fmla="*/ 237109 h 2476727"/>
                <a:gd name="connsiteX2" fmla="*/ 1351722 w 2587470"/>
                <a:gd name="connsiteY2" fmla="*/ 104587 h 2476727"/>
                <a:gd name="connsiteX3" fmla="*/ 2027583 w 2587470"/>
                <a:gd name="connsiteY3" fmla="*/ 51579 h 2476727"/>
                <a:gd name="connsiteX4" fmla="*/ 2504661 w 2587470"/>
                <a:gd name="connsiteY4" fmla="*/ 25074 h 2476727"/>
                <a:gd name="connsiteX5" fmla="*/ 2557670 w 2587470"/>
                <a:gd name="connsiteY5" fmla="*/ 435892 h 2476727"/>
                <a:gd name="connsiteX6" fmla="*/ 2570922 w 2587470"/>
                <a:gd name="connsiteY6" fmla="*/ 886466 h 2476727"/>
                <a:gd name="connsiteX7" fmla="*/ 2584174 w 2587470"/>
                <a:gd name="connsiteY7" fmla="*/ 1350292 h 2476727"/>
                <a:gd name="connsiteX8" fmla="*/ 2504661 w 2587470"/>
                <a:gd name="connsiteY8" fmla="*/ 1867127 h 2476727"/>
                <a:gd name="connsiteX9" fmla="*/ 2292626 w 2587470"/>
                <a:gd name="connsiteY9" fmla="*/ 2476727 h 247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7470" h="2476727">
                  <a:moveTo>
                    <a:pt x="0" y="581666"/>
                  </a:moveTo>
                  <a:cubicBezTo>
                    <a:pt x="225287" y="449144"/>
                    <a:pt x="450574" y="316622"/>
                    <a:pt x="675861" y="237109"/>
                  </a:cubicBezTo>
                  <a:cubicBezTo>
                    <a:pt x="901148" y="157596"/>
                    <a:pt x="1126435" y="135509"/>
                    <a:pt x="1351722" y="104587"/>
                  </a:cubicBezTo>
                  <a:cubicBezTo>
                    <a:pt x="1577009" y="73665"/>
                    <a:pt x="1835427" y="64831"/>
                    <a:pt x="2027583" y="51579"/>
                  </a:cubicBezTo>
                  <a:cubicBezTo>
                    <a:pt x="2219740" y="38327"/>
                    <a:pt x="2416313" y="-38978"/>
                    <a:pt x="2504661" y="25074"/>
                  </a:cubicBezTo>
                  <a:cubicBezTo>
                    <a:pt x="2593009" y="89126"/>
                    <a:pt x="2546626" y="292327"/>
                    <a:pt x="2557670" y="435892"/>
                  </a:cubicBezTo>
                  <a:cubicBezTo>
                    <a:pt x="2568714" y="579457"/>
                    <a:pt x="2566505" y="734066"/>
                    <a:pt x="2570922" y="886466"/>
                  </a:cubicBezTo>
                  <a:cubicBezTo>
                    <a:pt x="2575339" y="1038866"/>
                    <a:pt x="2595217" y="1186849"/>
                    <a:pt x="2584174" y="1350292"/>
                  </a:cubicBezTo>
                  <a:cubicBezTo>
                    <a:pt x="2573131" y="1513735"/>
                    <a:pt x="2553252" y="1679388"/>
                    <a:pt x="2504661" y="1867127"/>
                  </a:cubicBezTo>
                  <a:cubicBezTo>
                    <a:pt x="2456070" y="2054866"/>
                    <a:pt x="2374348" y="2265796"/>
                    <a:pt x="2292626" y="2476727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9C816BA-BA99-3C4C-9C26-4330CD7863E5}"/>
                </a:ext>
              </a:extLst>
            </p:cNvPr>
            <p:cNvSpPr/>
            <p:nvPr/>
          </p:nvSpPr>
          <p:spPr>
            <a:xfrm>
              <a:off x="5571758" y="1604689"/>
              <a:ext cx="1908313" cy="3617844"/>
            </a:xfrm>
            <a:custGeom>
              <a:avLst/>
              <a:gdLst>
                <a:gd name="connsiteX0" fmla="*/ 0 w 1908313"/>
                <a:gd name="connsiteY0" fmla="*/ 3617844 h 3617844"/>
                <a:gd name="connsiteX1" fmla="*/ 278296 w 1908313"/>
                <a:gd name="connsiteY1" fmla="*/ 2955235 h 3617844"/>
                <a:gd name="connsiteX2" fmla="*/ 410818 w 1908313"/>
                <a:gd name="connsiteY2" fmla="*/ 2080591 h 3617844"/>
                <a:gd name="connsiteX3" fmla="*/ 371061 w 1908313"/>
                <a:gd name="connsiteY3" fmla="*/ 1245704 h 3617844"/>
                <a:gd name="connsiteX4" fmla="*/ 450574 w 1908313"/>
                <a:gd name="connsiteY4" fmla="*/ 927652 h 3617844"/>
                <a:gd name="connsiteX5" fmla="*/ 768626 w 1908313"/>
                <a:gd name="connsiteY5" fmla="*/ 702365 h 3617844"/>
                <a:gd name="connsiteX6" fmla="*/ 1908313 w 1908313"/>
                <a:gd name="connsiteY6" fmla="*/ 0 h 3617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8313" h="3617844">
                  <a:moveTo>
                    <a:pt x="0" y="3617844"/>
                  </a:moveTo>
                  <a:cubicBezTo>
                    <a:pt x="104913" y="3414644"/>
                    <a:pt x="209826" y="3211444"/>
                    <a:pt x="278296" y="2955235"/>
                  </a:cubicBezTo>
                  <a:cubicBezTo>
                    <a:pt x="346766" y="2699026"/>
                    <a:pt x="395357" y="2365513"/>
                    <a:pt x="410818" y="2080591"/>
                  </a:cubicBezTo>
                  <a:cubicBezTo>
                    <a:pt x="426279" y="1795669"/>
                    <a:pt x="364435" y="1437860"/>
                    <a:pt x="371061" y="1245704"/>
                  </a:cubicBezTo>
                  <a:cubicBezTo>
                    <a:pt x="377687" y="1053548"/>
                    <a:pt x="384313" y="1018208"/>
                    <a:pt x="450574" y="927652"/>
                  </a:cubicBezTo>
                  <a:cubicBezTo>
                    <a:pt x="516835" y="837095"/>
                    <a:pt x="525670" y="856974"/>
                    <a:pt x="768626" y="702365"/>
                  </a:cubicBezTo>
                  <a:cubicBezTo>
                    <a:pt x="1011582" y="547756"/>
                    <a:pt x="1459947" y="273878"/>
                    <a:pt x="1908313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D945D85-BFC1-B245-A026-5367CB03BB78}"/>
                </a:ext>
              </a:extLst>
            </p:cNvPr>
            <p:cNvSpPr/>
            <p:nvPr/>
          </p:nvSpPr>
          <p:spPr>
            <a:xfrm>
              <a:off x="2841809" y="571020"/>
              <a:ext cx="2928731" cy="2080591"/>
            </a:xfrm>
            <a:custGeom>
              <a:avLst/>
              <a:gdLst>
                <a:gd name="connsiteX0" fmla="*/ 0 w 2928731"/>
                <a:gd name="connsiteY0" fmla="*/ 2080591 h 2080591"/>
                <a:gd name="connsiteX1" fmla="*/ 980661 w 2928731"/>
                <a:gd name="connsiteY1" fmla="*/ 1643269 h 2080591"/>
                <a:gd name="connsiteX2" fmla="*/ 2160104 w 2928731"/>
                <a:gd name="connsiteY2" fmla="*/ 1563756 h 2080591"/>
                <a:gd name="connsiteX3" fmla="*/ 2491409 w 2928731"/>
                <a:gd name="connsiteY3" fmla="*/ 1404730 h 2080591"/>
                <a:gd name="connsiteX4" fmla="*/ 2676939 w 2928731"/>
                <a:gd name="connsiteY4" fmla="*/ 927652 h 2080591"/>
                <a:gd name="connsiteX5" fmla="*/ 2928731 w 2928731"/>
                <a:gd name="connsiteY5" fmla="*/ 0 h 208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731" h="2080591">
                  <a:moveTo>
                    <a:pt x="0" y="2080591"/>
                  </a:moveTo>
                  <a:cubicBezTo>
                    <a:pt x="310322" y="1904999"/>
                    <a:pt x="620644" y="1729408"/>
                    <a:pt x="980661" y="1643269"/>
                  </a:cubicBezTo>
                  <a:cubicBezTo>
                    <a:pt x="1340678" y="1557130"/>
                    <a:pt x="1908313" y="1603512"/>
                    <a:pt x="2160104" y="1563756"/>
                  </a:cubicBezTo>
                  <a:cubicBezTo>
                    <a:pt x="2411895" y="1523999"/>
                    <a:pt x="2405270" y="1510747"/>
                    <a:pt x="2491409" y="1404730"/>
                  </a:cubicBezTo>
                  <a:cubicBezTo>
                    <a:pt x="2577548" y="1298713"/>
                    <a:pt x="2604052" y="1161774"/>
                    <a:pt x="2676939" y="927652"/>
                  </a:cubicBezTo>
                  <a:cubicBezTo>
                    <a:pt x="2749826" y="693530"/>
                    <a:pt x="2839278" y="346765"/>
                    <a:pt x="292873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AA0D2D-1592-9149-A394-60DF63D9DF95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V="1">
              <a:off x="5763914" y="1604690"/>
              <a:ext cx="424070" cy="4837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A7841C-7C93-0D45-8C5B-CF1C55F7CFD8}"/>
                </a:ext>
              </a:extLst>
            </p:cNvPr>
            <p:cNvCxnSpPr/>
            <p:nvPr/>
          </p:nvCxnSpPr>
          <p:spPr>
            <a:xfrm flipH="1" flipV="1">
              <a:off x="5719881" y="2260672"/>
              <a:ext cx="693390" cy="5433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387D569-26AF-7047-970E-74397ECB9C88}"/>
                </a:ext>
              </a:extLst>
            </p:cNvPr>
            <p:cNvCxnSpPr/>
            <p:nvPr/>
          </p:nvCxnSpPr>
          <p:spPr>
            <a:xfrm>
              <a:off x="4796507" y="1551681"/>
              <a:ext cx="785174" cy="6029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F1FE927-4611-9C4C-90CA-551C8C6B5DD4}"/>
                </a:ext>
              </a:extLst>
            </p:cNvPr>
            <p:cNvCxnSpPr/>
            <p:nvPr/>
          </p:nvCxnSpPr>
          <p:spPr>
            <a:xfrm flipH="1">
              <a:off x="5193875" y="2271489"/>
              <a:ext cx="410817" cy="5035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A34E501-9DA7-8641-B3CE-29708B5FC12F}"/>
                </a:ext>
              </a:extLst>
            </p:cNvPr>
            <p:cNvSpPr txBox="1"/>
            <p:nvPr/>
          </p:nvSpPr>
          <p:spPr>
            <a:xfrm>
              <a:off x="3035065" y="5303652"/>
              <a:ext cx="2185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Helvetica" pitchFamily="2" charset="0"/>
                </a:rPr>
                <a:t>Adapted from Jeffrey et al. 2017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FE5974-FD83-B84D-AF97-90A6A0D3C39C}"/>
                </a:ext>
              </a:extLst>
            </p:cNvPr>
            <p:cNvSpPr/>
            <p:nvPr/>
          </p:nvSpPr>
          <p:spPr>
            <a:xfrm rot="2885000">
              <a:off x="5371082" y="2046520"/>
              <a:ext cx="573600" cy="338398"/>
            </a:xfrm>
            <a:prstGeom prst="ellipse">
              <a:avLst/>
            </a:prstGeom>
            <a:solidFill>
              <a:srgbClr val="FF0000">
                <a:alpha val="5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B9430B-0D01-E146-A7FF-CA4F7D22C98E}"/>
                </a:ext>
              </a:extLst>
            </p:cNvPr>
            <p:cNvSpPr/>
            <p:nvPr/>
          </p:nvSpPr>
          <p:spPr>
            <a:xfrm rot="7663191">
              <a:off x="6072864" y="914832"/>
              <a:ext cx="879597" cy="596403"/>
            </a:xfrm>
            <a:prstGeom prst="ellipse">
              <a:avLst/>
            </a:prstGeom>
            <a:solidFill>
              <a:schemeClr val="bg2">
                <a:lumMod val="50000"/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5D587-A1C8-5A43-90B0-927D2BDD9D13}"/>
                </a:ext>
              </a:extLst>
            </p:cNvPr>
            <p:cNvSpPr txBox="1"/>
            <p:nvPr/>
          </p:nvSpPr>
          <p:spPr>
            <a:xfrm>
              <a:off x="5327893" y="2116561"/>
              <a:ext cx="74732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i="1" dirty="0">
                  <a:latin typeface="Helvetica" pitchFamily="2" charset="0"/>
                </a:rPr>
                <a:t>reconnection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2A5E36-2F0B-F940-A83D-78904938FAF4}"/>
                </a:ext>
              </a:extLst>
            </p:cNvPr>
            <p:cNvSpPr txBox="1"/>
            <p:nvPr/>
          </p:nvSpPr>
          <p:spPr>
            <a:xfrm>
              <a:off x="6243215" y="101736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="1" i="1" dirty="0">
                  <a:latin typeface="Helvetica" pitchFamily="2" charset="0"/>
                </a:rPr>
                <a:t>Eruption</a:t>
              </a:r>
            </a:p>
            <a:p>
              <a:r>
                <a:rPr lang="en-US" sz="700" b="1" i="1" dirty="0">
                  <a:latin typeface="Helvetica" pitchFamily="2" charset="0"/>
                </a:rPr>
                <a:t>CME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7337530-3EA8-3442-B305-84AFC086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7804" y="481568"/>
              <a:ext cx="424070" cy="483704"/>
            </a:xfrm>
            <a:prstGeom prst="straightConnector1">
              <a:avLst/>
            </a:prstGeom>
            <a:ln w="254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1934906-1CBF-F045-BD02-BA198F96452D}"/>
                </a:ext>
              </a:extLst>
            </p:cNvPr>
            <p:cNvSpPr/>
            <p:nvPr/>
          </p:nvSpPr>
          <p:spPr>
            <a:xfrm rot="1800000">
              <a:off x="4703743" y="4313771"/>
              <a:ext cx="622851" cy="669067"/>
            </a:xfrm>
            <a:prstGeom prst="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D46CE6-112E-E84C-A3F1-E68C5BD08009}"/>
                </a:ext>
              </a:extLst>
            </p:cNvPr>
            <p:cNvGrpSpPr/>
            <p:nvPr/>
          </p:nvGrpSpPr>
          <p:grpSpPr>
            <a:xfrm>
              <a:off x="6544687" y="3981400"/>
              <a:ext cx="2016935" cy="1865345"/>
              <a:chOff x="6424700" y="3611295"/>
              <a:chExt cx="2016935" cy="1865345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42FD452-EE36-C64B-A8F9-77A1724AFC9E}"/>
                  </a:ext>
                </a:extLst>
              </p:cNvPr>
              <p:cNvSpPr/>
              <p:nvPr/>
            </p:nvSpPr>
            <p:spPr>
              <a:xfrm>
                <a:off x="6467061" y="3632986"/>
                <a:ext cx="1974574" cy="770672"/>
              </a:xfrm>
              <a:prstGeom prst="rect">
                <a:avLst/>
              </a:prstGeom>
              <a:solidFill>
                <a:schemeClr val="accent1">
                  <a:alpha val="1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B36B63A-B1F5-C840-B49D-C6265E8ED461}"/>
                  </a:ext>
                </a:extLst>
              </p:cNvPr>
              <p:cNvSpPr/>
              <p:nvPr/>
            </p:nvSpPr>
            <p:spPr>
              <a:xfrm>
                <a:off x="6467061" y="4385601"/>
                <a:ext cx="1974574" cy="770672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8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FF0000"/>
                  </a:gs>
                  <a:gs pos="100000">
                    <a:srgbClr val="C00000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7B8EC40-1453-C54A-8D50-6450976683F1}"/>
                  </a:ext>
                </a:extLst>
              </p:cNvPr>
              <p:cNvSpPr/>
              <p:nvPr/>
            </p:nvSpPr>
            <p:spPr>
              <a:xfrm>
                <a:off x="6467061" y="5151468"/>
                <a:ext cx="1974574" cy="29013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1C0A8D3-B76E-3548-B000-D3510FB00535}"/>
                  </a:ext>
                </a:extLst>
              </p:cNvPr>
              <p:cNvSpPr txBox="1"/>
              <p:nvPr/>
            </p:nvSpPr>
            <p:spPr>
              <a:xfrm>
                <a:off x="6438998" y="5261196"/>
                <a:ext cx="80663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Helvetica" pitchFamily="2" charset="0"/>
                  </a:rPr>
                  <a:t>photosphere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0EE9554-60C7-6F48-A375-DDBC079AFB3F}"/>
                  </a:ext>
                </a:extLst>
              </p:cNvPr>
              <p:cNvSpPr txBox="1"/>
              <p:nvPr/>
            </p:nvSpPr>
            <p:spPr>
              <a:xfrm>
                <a:off x="6446195" y="4962412"/>
                <a:ext cx="89960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Helvetica" pitchFamily="2" charset="0"/>
                  </a:rPr>
                  <a:t>chromosphere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B2730FE-6B2B-A84A-AEF1-459B1B4FE33A}"/>
                  </a:ext>
                </a:extLst>
              </p:cNvPr>
              <p:cNvSpPr txBox="1"/>
              <p:nvPr/>
            </p:nvSpPr>
            <p:spPr>
              <a:xfrm>
                <a:off x="6424700" y="4209906"/>
                <a:ext cx="52770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i="1" dirty="0">
                    <a:latin typeface="Helvetica" pitchFamily="2" charset="0"/>
                  </a:rPr>
                  <a:t>corona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7F231D9-B4DD-B24E-9513-1A46CECBCCD2}"/>
                  </a:ext>
                </a:extLst>
              </p:cNvPr>
              <p:cNvSpPr/>
              <p:nvPr/>
            </p:nvSpPr>
            <p:spPr>
              <a:xfrm>
                <a:off x="6895997" y="4313771"/>
                <a:ext cx="1218422" cy="558503"/>
              </a:xfrm>
              <a:prstGeom prst="ellipse">
                <a:avLst/>
              </a:prstGeom>
              <a:solidFill>
                <a:schemeClr val="tx1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i="1" dirty="0">
                    <a:latin typeface="Helvetica" pitchFamily="2" charset="0"/>
                  </a:rPr>
                  <a:t>heating</a:t>
                </a:r>
              </a:p>
            </p:txBody>
          </p:sp>
          <p:sp>
            <p:nvSpPr>
              <p:cNvPr id="70" name="Down Arrow 69">
                <a:extLst>
                  <a:ext uri="{FF2B5EF4-FFF2-40B4-BE49-F238E27FC236}">
                    <a16:creationId xmlns:a16="http://schemas.microsoft.com/office/drawing/2014/main" id="{72319BCE-3FDA-B940-9575-A238AAD81A8A}"/>
                  </a:ext>
                </a:extLst>
              </p:cNvPr>
              <p:cNvSpPr/>
              <p:nvPr/>
            </p:nvSpPr>
            <p:spPr>
              <a:xfrm>
                <a:off x="7233932" y="4823812"/>
                <a:ext cx="462430" cy="159026"/>
              </a:xfrm>
              <a:prstGeom prst="downArrow">
                <a:avLst/>
              </a:prstGeom>
              <a:solidFill>
                <a:schemeClr val="tx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Down Arrow 70">
                <a:extLst>
                  <a:ext uri="{FF2B5EF4-FFF2-40B4-BE49-F238E27FC236}">
                    <a16:creationId xmlns:a16="http://schemas.microsoft.com/office/drawing/2014/main" id="{75607E46-2C2D-A94B-AE47-080FB950A0E1}"/>
                  </a:ext>
                </a:extLst>
              </p:cNvPr>
              <p:cNvSpPr/>
              <p:nvPr/>
            </p:nvSpPr>
            <p:spPr>
              <a:xfrm rot="10800000">
                <a:off x="7235425" y="3776870"/>
                <a:ext cx="462430" cy="604191"/>
              </a:xfrm>
              <a:prstGeom prst="downArrow">
                <a:avLst/>
              </a:prstGeom>
              <a:solidFill>
                <a:schemeClr val="tx1">
                  <a:alpha val="3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8996A91-B64F-9B41-8180-B898E17B4EAC}"/>
                  </a:ext>
                </a:extLst>
              </p:cNvPr>
              <p:cNvSpPr/>
              <p:nvPr/>
            </p:nvSpPr>
            <p:spPr>
              <a:xfrm>
                <a:off x="6461466" y="3611295"/>
                <a:ext cx="1980169" cy="1841808"/>
              </a:xfrm>
              <a:prstGeom prst="rect">
                <a:avLst/>
              </a:prstGeom>
              <a:noFill/>
              <a:ln w="38100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ED8CA62-203D-AB49-9DE4-3F83F9F98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5899" y="3998680"/>
              <a:ext cx="1674240" cy="239601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C63AECD-5C81-454D-9210-2B75A8CA521D}"/>
                </a:ext>
              </a:extLst>
            </p:cNvPr>
            <p:cNvCxnSpPr>
              <a:cxnSpLocks/>
            </p:cNvCxnSpPr>
            <p:nvPr/>
          </p:nvCxnSpPr>
          <p:spPr>
            <a:xfrm>
              <a:off x="4598924" y="4773763"/>
              <a:ext cx="1967258" cy="1048985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287CA7B-557C-5B44-BCDE-68BC8E0C45A2}"/>
                </a:ext>
              </a:extLst>
            </p:cNvPr>
            <p:cNvSpPr txBox="1"/>
            <p:nvPr/>
          </p:nvSpPr>
          <p:spPr>
            <a:xfrm>
              <a:off x="7726030" y="4150447"/>
              <a:ext cx="6206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i="1" dirty="0">
                  <a:latin typeface="Helvetica" pitchFamily="2" charset="0"/>
                </a:rPr>
                <a:t>upflows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49F00-14C8-434B-9DEB-72D92A390364}"/>
                </a:ext>
              </a:extLst>
            </p:cNvPr>
            <p:cNvSpPr txBox="1"/>
            <p:nvPr/>
          </p:nvSpPr>
          <p:spPr>
            <a:xfrm>
              <a:off x="7694499" y="5268156"/>
              <a:ext cx="78098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i="1" dirty="0">
                  <a:latin typeface="Helvetica" pitchFamily="2" charset="0"/>
                </a:rPr>
                <a:t>downflows</a:t>
              </a:r>
            </a:p>
          </p:txBody>
        </p:sp>
      </p:grpSp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A96491F5-BD50-C588-20B8-5A056B08C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E8C7F6-A2C3-68CD-0DCC-9FBDF77B0B97}"/>
              </a:ext>
            </a:extLst>
          </p:cNvPr>
          <p:cNvSpPr txBox="1"/>
          <p:nvPr/>
        </p:nvSpPr>
        <p:spPr>
          <a:xfrm>
            <a:off x="309570" y="255152"/>
            <a:ext cx="8578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Timing </a:t>
            </a:r>
            <a:r>
              <a:rPr lang="en-US" sz="2000" b="1" i="1" dirty="0" err="1">
                <a:solidFill>
                  <a:srgbClr val="DC0023"/>
                </a:solidFill>
                <a:latin typeface="Helvetica" pitchFamily="2" charset="0"/>
              </a:rPr>
              <a:t>footpoint</a:t>
            </a:r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 emission as a test for energy transport by electrons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36534-F300-CC17-E75D-2D3F429B1C63}"/>
              </a:ext>
            </a:extLst>
          </p:cNvPr>
          <p:cNvSpPr txBox="1"/>
          <p:nvPr/>
        </p:nvSpPr>
        <p:spPr>
          <a:xfrm>
            <a:off x="309570" y="6267852"/>
            <a:ext cx="390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See</a:t>
            </a:r>
            <a:r>
              <a:rPr lang="pt-BR" dirty="0"/>
              <a:t> e.g. Aschwanden+95; Fletcher 09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2C8F3-56F0-EDB6-0228-401EC3F12D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37" r="2878"/>
          <a:stretch/>
        </p:blipFill>
        <p:spPr>
          <a:xfrm rot="19143202">
            <a:off x="5842239" y="1400513"/>
            <a:ext cx="5365129" cy="5007969"/>
          </a:xfrm>
          <a:prstGeom prst="ellipse">
            <a:avLst/>
          </a:prstGeom>
          <a:ln>
            <a:noFill/>
          </a:ln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ACF25FE5-21B4-1A00-23DB-5A6590A89ED8}"/>
              </a:ext>
            </a:extLst>
          </p:cNvPr>
          <p:cNvSpPr/>
          <p:nvPr/>
        </p:nvSpPr>
        <p:spPr>
          <a:xfrm>
            <a:off x="5993833" y="1087188"/>
            <a:ext cx="5120573" cy="5633350"/>
          </a:xfrm>
          <a:prstGeom prst="arc">
            <a:avLst>
              <a:gd name="adj1" fmla="val 16304142"/>
              <a:gd name="adj2" fmla="val 0"/>
            </a:avLst>
          </a:prstGeom>
          <a:ln w="63500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9F09331-F2AD-742F-DFAE-A6766D375E70}"/>
              </a:ext>
            </a:extLst>
          </p:cNvPr>
          <p:cNvSpPr/>
          <p:nvPr/>
        </p:nvSpPr>
        <p:spPr>
          <a:xfrm flipH="1">
            <a:off x="5838628" y="1090810"/>
            <a:ext cx="5430982" cy="5140641"/>
          </a:xfrm>
          <a:prstGeom prst="arc">
            <a:avLst>
              <a:gd name="adj1" fmla="val 16304142"/>
              <a:gd name="adj2" fmla="val 0"/>
            </a:avLst>
          </a:prstGeom>
          <a:ln w="63500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27B106-EC2E-6CBD-65FC-B8858DB7C69E}"/>
                  </a:ext>
                </a:extLst>
              </p:cNvPr>
              <p:cNvSpPr txBox="1"/>
              <p:nvPr/>
            </p:nvSpPr>
            <p:spPr>
              <a:xfrm>
                <a:off x="5551964" y="1697915"/>
                <a:ext cx="7285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36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127B106-EC2E-6CBD-65FC-B8858DB7C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964" y="1697915"/>
                <a:ext cx="72853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F8298-F679-4C8D-7D14-59FFFC4C28A0}"/>
                  </a:ext>
                </a:extLst>
              </p:cNvPr>
              <p:cNvSpPr txBox="1"/>
              <p:nvPr/>
            </p:nvSpPr>
            <p:spPr>
              <a:xfrm>
                <a:off x="10699545" y="1674797"/>
                <a:ext cx="7392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CF8298-F679-4C8D-7D14-59FFFC4C2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545" y="1674797"/>
                <a:ext cx="739241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3395D6-7EA1-0859-2A51-B4CB05F3CE44}"/>
                  </a:ext>
                </a:extLst>
              </p:cNvPr>
              <p:cNvSpPr txBox="1"/>
              <p:nvPr/>
            </p:nvSpPr>
            <p:spPr>
              <a:xfrm>
                <a:off x="735613" y="952002"/>
                <a:ext cx="4091441" cy="504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30 keV </a:t>
                </a:r>
                <a:r>
                  <a:rPr lang="pt-BR" dirty="0" err="1"/>
                  <a:t>electrons</a:t>
                </a:r>
                <a:endParaRPr lang="pt-B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≈0.34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Time </a:t>
                </a:r>
                <a:r>
                  <a:rPr lang="pt-BR" dirty="0" err="1"/>
                  <a:t>from</a:t>
                </a:r>
                <a:r>
                  <a:rPr lang="pt-BR" dirty="0"/>
                  <a:t> </a:t>
                </a:r>
                <a:r>
                  <a:rPr lang="pt-BR" dirty="0" err="1"/>
                  <a:t>acceleration</a:t>
                </a:r>
                <a:r>
                  <a:rPr lang="pt-BR" dirty="0"/>
                  <a:t> </a:t>
                </a:r>
                <a:r>
                  <a:rPr lang="pt-BR" dirty="0" err="1"/>
                  <a:t>region</a:t>
                </a:r>
                <a:r>
                  <a:rPr lang="pt-BR" dirty="0"/>
                  <a:t> </a:t>
                </a:r>
                <a:br>
                  <a:rPr lang="pt-BR" dirty="0"/>
                </a:br>
                <a:r>
                  <a:rPr lang="pt-BR" dirty="0" err="1"/>
                  <a:t>to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chromosphere</a:t>
                </a:r>
                <a:r>
                  <a:rPr lang="pt-BR" dirty="0"/>
                  <a:t>:</a:t>
                </a:r>
              </a:p>
              <a:p>
                <a:endParaRPr lang="pt-B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Time </a:t>
                </a:r>
                <a:r>
                  <a:rPr lang="pt-BR" dirty="0" err="1"/>
                  <a:t>of</a:t>
                </a:r>
                <a:r>
                  <a:rPr lang="pt-BR" dirty="0"/>
                  <a:t> </a:t>
                </a:r>
                <a:r>
                  <a:rPr lang="pt-BR" dirty="0" err="1"/>
                  <a:t>flight</a:t>
                </a:r>
                <a:r>
                  <a:rPr lang="pt-BR" dirty="0"/>
                  <a:t> </a:t>
                </a:r>
                <a:r>
                  <a:rPr lang="pt-BR" dirty="0" err="1"/>
                  <a:t>difference</a:t>
                </a:r>
                <a:r>
                  <a:rPr lang="pt-BR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≈0.75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=77000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endParaRPr lang="pt-BR" dirty="0"/>
              </a:p>
              <a:p>
                <a:r>
                  <a:rPr lang="pt-BR" dirty="0" err="1"/>
                  <a:t>or</a:t>
                </a:r>
                <a:endParaRPr lang="pt-B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≈7.7×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dirty="0"/>
              </a:p>
              <a:p>
                <a:endParaRPr lang="pt-BR" dirty="0"/>
              </a:p>
              <a:p>
                <a:r>
                  <a:rPr lang="pt-BR" dirty="0"/>
                  <a:t>i.e. </a:t>
                </a:r>
                <a:r>
                  <a:rPr lang="pt-BR" dirty="0" err="1"/>
                  <a:t>larger</a:t>
                </a:r>
                <a:r>
                  <a:rPr lang="pt-BR" dirty="0"/>
                  <a:t> </a:t>
                </a:r>
                <a:r>
                  <a:rPr lang="pt-BR" dirty="0" err="1"/>
                  <a:t>than</a:t>
                </a:r>
                <a:r>
                  <a:rPr lang="pt-BR" dirty="0"/>
                  <a:t> </a:t>
                </a:r>
                <a:r>
                  <a:rPr lang="pt-BR" dirty="0" err="1"/>
                  <a:t>typical</a:t>
                </a:r>
                <a:r>
                  <a:rPr lang="pt-BR" dirty="0"/>
                  <a:t> loop </a:t>
                </a:r>
                <a:r>
                  <a:rPr lang="pt-BR" dirty="0" err="1"/>
                  <a:t>sizes</a:t>
                </a:r>
                <a:r>
                  <a:rPr lang="pt-BR" dirty="0"/>
                  <a:t>!</a:t>
                </a:r>
              </a:p>
              <a:p>
                <a:r>
                  <a:rPr lang="pt-BR" dirty="0" err="1"/>
                  <a:t>Flare</a:t>
                </a:r>
                <a:r>
                  <a:rPr lang="pt-BR" dirty="0"/>
                  <a:t> </a:t>
                </a:r>
                <a:r>
                  <a:rPr lang="pt-BR" dirty="0" err="1"/>
                  <a:t>footpoint</a:t>
                </a:r>
                <a:r>
                  <a:rPr lang="pt-BR" dirty="0"/>
                  <a:t> </a:t>
                </a:r>
                <a:r>
                  <a:rPr lang="pt-BR" dirty="0" err="1"/>
                  <a:t>separation</a:t>
                </a:r>
                <a:r>
                  <a:rPr lang="pt-BR" dirty="0"/>
                  <a:t> </a:t>
                </a:r>
                <a:r>
                  <a:rPr lang="pt-BR" dirty="0" err="1"/>
                  <a:t>was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8700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3395D6-7EA1-0859-2A51-B4CB05F3C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3" y="952002"/>
                <a:ext cx="4091441" cy="5042984"/>
              </a:xfrm>
              <a:prstGeom prst="rect">
                <a:avLst/>
              </a:prstGeom>
              <a:blipFill>
                <a:blip r:embed="rId5"/>
                <a:stretch>
                  <a:fillRect l="-1341" t="-484" b="-10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 descr="A red and black logo&#10;&#10;Description automatically generated">
            <a:extLst>
              <a:ext uri="{FF2B5EF4-FFF2-40B4-BE49-F238E27FC236}">
                <a16:creationId xmlns:a16="http://schemas.microsoft.com/office/drawing/2014/main" id="{63D79FC0-2039-6C63-BA3A-C56B944FD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w_movie.mp4">
            <a:hlinkClick r:id="" action="ppaction://media"/>
            <a:extLst>
              <a:ext uri="{FF2B5EF4-FFF2-40B4-BE49-F238E27FC236}">
                <a16:creationId xmlns:a16="http://schemas.microsoft.com/office/drawing/2014/main" id="{D4A479BF-BACC-C04F-91BD-26EE739463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668" y="841861"/>
            <a:ext cx="11080662" cy="46265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00D6E2-0C8C-CE48-9E77-2CFBBE822EBD}"/>
              </a:ext>
            </a:extLst>
          </p:cNvPr>
          <p:cNvSpPr txBox="1"/>
          <p:nvPr/>
        </p:nvSpPr>
        <p:spPr>
          <a:xfrm>
            <a:off x="448968" y="5763410"/>
            <a:ext cx="10792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Penn et al. 2016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SOL2014-09-24 GOES C class</a:t>
            </a:r>
          </a:p>
          <a:p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McMath-Pierce Telescope at Kitt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9886E-AD8F-7D47-A73C-D3A6EB5F555A}"/>
              </a:ext>
            </a:extLst>
          </p:cNvPr>
          <p:cNvSpPr txBox="1"/>
          <p:nvPr/>
        </p:nvSpPr>
        <p:spPr>
          <a:xfrm>
            <a:off x="555668" y="246564"/>
            <a:ext cx="466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Solar Flares in the THz (mid-infrared)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31CF2AAC-5D71-4573-817A-6D9BE806E8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 t="28681" r="5914" b="25495"/>
          <a:stretch/>
        </p:blipFill>
        <p:spPr>
          <a:xfrm>
            <a:off x="8851672" y="177565"/>
            <a:ext cx="2973385" cy="428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D86900-128B-C11F-C5C6-E8A768C44D5E}"/>
              </a:ext>
            </a:extLst>
          </p:cNvPr>
          <p:cNvSpPr txBox="1"/>
          <p:nvPr/>
        </p:nvSpPr>
        <p:spPr>
          <a:xfrm>
            <a:off x="6286742" y="5663609"/>
            <a:ext cx="545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/>
              <a:t>THz</a:t>
            </a:r>
            <a:r>
              <a:rPr lang="pt-BR" sz="1600" dirty="0"/>
              <a:t> </a:t>
            </a:r>
            <a:r>
              <a:rPr lang="pt-BR" sz="1600" dirty="0" err="1"/>
              <a:t>flares</a:t>
            </a:r>
            <a:r>
              <a:rPr lang="pt-BR" sz="1600" dirty="0"/>
              <a:t>: Kaufmann+13; Trottet+15, Penn+16,</a:t>
            </a:r>
            <a:br>
              <a:rPr lang="pt-BR" sz="1600" dirty="0"/>
            </a:br>
            <a:r>
              <a:rPr lang="pt-BR" sz="1600" dirty="0"/>
              <a:t> Giménez de Castro+18; F. López+22; K. Lopez+ (in prep.)</a:t>
            </a:r>
          </a:p>
        </p:txBody>
      </p:sp>
    </p:spTree>
    <p:extLst>
      <p:ext uri="{BB962C8B-B14F-4D97-AF65-F5344CB8AC3E}">
        <p14:creationId xmlns:p14="http://schemas.microsoft.com/office/powerpoint/2010/main" val="67951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29"/>
    </mc:Choice>
    <mc:Fallback xmlns="">
      <p:transition spd="slow" advTm="39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2"/>
        <p14:playEvt time="5566" objId="2"/>
        <p14:playEvt time="11144" objId="2"/>
        <p14:playEvt time="16756" objId="2"/>
        <p14:playEvt time="27829" objId="2"/>
        <p14:playEvt time="38924" objId="2"/>
        <p14:stopEvt time="39372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2174A-5F90-7E43-6BF8-BC533A3D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208" y="151942"/>
            <a:ext cx="9240540" cy="65541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2C60A-A8B0-859F-BE15-ACC6559AAB34}"/>
              </a:ext>
            </a:extLst>
          </p:cNvPr>
          <p:cNvSpPr txBox="1"/>
          <p:nvPr/>
        </p:nvSpPr>
        <p:spPr>
          <a:xfrm>
            <a:off x="332730" y="280570"/>
            <a:ext cx="264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Measuring </a:t>
            </a:r>
            <a:r>
              <a:rPr lang="en-US" sz="2000" b="1" i="1" dirty="0" err="1">
                <a:solidFill>
                  <a:srgbClr val="DC0023"/>
                </a:solidFill>
                <a:latin typeface="Helvetica" pitchFamily="2" charset="0"/>
              </a:rPr>
              <a:t>Timelags</a:t>
            </a:r>
            <a:endParaRPr lang="en-US" sz="2000" b="1" i="1" dirty="0">
              <a:solidFill>
                <a:srgbClr val="DC0023"/>
              </a:solidFill>
              <a:latin typeface="Helvetica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4C35E-7611-3306-1051-521D4FCF244E}"/>
                  </a:ext>
                </a:extLst>
              </p:cNvPr>
              <p:cNvSpPr txBox="1"/>
              <p:nvPr/>
            </p:nvSpPr>
            <p:spPr>
              <a:xfrm>
                <a:off x="332730" y="954157"/>
                <a:ext cx="2837853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Selected 4x4 pixel </a:t>
                </a:r>
                <a:r>
                  <a:rPr lang="pt-BR" dirty="0" err="1"/>
                  <a:t>region</a:t>
                </a:r>
                <a:r>
                  <a:rPr lang="pt-BR" dirty="0"/>
                  <a:t> </a:t>
                </a:r>
              </a:p>
              <a:p>
                <a:r>
                  <a:rPr lang="pt-BR" dirty="0"/>
                  <a:t>for </a:t>
                </a:r>
                <a:r>
                  <a:rPr lang="pt-BR" dirty="0" err="1"/>
                  <a:t>each</a:t>
                </a:r>
                <a:r>
                  <a:rPr lang="pt-BR" dirty="0"/>
                  <a:t> </a:t>
                </a:r>
                <a:r>
                  <a:rPr lang="pt-BR" dirty="0" err="1"/>
                  <a:t>footpoint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Cross-</a:t>
                </a:r>
                <a:r>
                  <a:rPr lang="pt-BR" dirty="0" err="1"/>
                  <a:t>correlation</a:t>
                </a:r>
                <a:r>
                  <a:rPr lang="pt-BR" dirty="0"/>
                  <a:t> </a:t>
                </a:r>
                <a:r>
                  <a:rPr lang="pt-BR" dirty="0" err="1"/>
                  <a:t>method</a:t>
                </a:r>
                <a:r>
                  <a:rPr lang="pt-BR" dirty="0"/>
                  <a:t>:</a:t>
                </a:r>
                <a:br>
                  <a:rPr lang="pt-BR" dirty="0"/>
                </a:br>
                <a:r>
                  <a:rPr lang="pt-BR" dirty="0" err="1"/>
                  <a:t>correlation</a:t>
                </a:r>
                <a:r>
                  <a:rPr lang="pt-BR" dirty="0"/>
                  <a:t> </a:t>
                </a:r>
                <a:r>
                  <a:rPr lang="pt-BR" dirty="0" err="1"/>
                  <a:t>coeff</a:t>
                </a:r>
                <a:r>
                  <a:rPr lang="pt-BR" dirty="0"/>
                  <a:t>. &amp; </a:t>
                </a:r>
                <a:r>
                  <a:rPr lang="pt-BR" dirty="0" err="1"/>
                  <a:t>lag</a:t>
                </a:r>
                <a:endParaRPr lang="pt-BR" dirty="0"/>
              </a:p>
              <a:p>
                <a:endParaRPr lang="pt-BR" dirty="0"/>
              </a:p>
              <a:p>
                <a:r>
                  <a:rPr lang="pt-BR" dirty="0" err="1"/>
                  <a:t>Sub-resolution</a:t>
                </a:r>
                <a:r>
                  <a:rPr lang="pt-BR" dirty="0"/>
                  <a:t> </a:t>
                </a:r>
                <a:r>
                  <a:rPr lang="pt-BR" dirty="0" err="1"/>
                  <a:t>method</a:t>
                </a:r>
                <a:r>
                  <a:rPr lang="pt-BR" dirty="0"/>
                  <a:t>:</a:t>
                </a:r>
              </a:p>
              <a:p>
                <a:r>
                  <a:rPr lang="pt-BR" dirty="0" err="1"/>
                  <a:t>gaussian</a:t>
                </a:r>
                <a:r>
                  <a:rPr lang="pt-BR" dirty="0"/>
                  <a:t> </a:t>
                </a:r>
                <a:r>
                  <a:rPr lang="pt-BR" dirty="0" err="1"/>
                  <a:t>fitting</a:t>
                </a:r>
                <a:r>
                  <a:rPr lang="pt-BR" dirty="0"/>
                  <a:t> in </a:t>
                </a:r>
                <a:r>
                  <a:rPr lang="pt-BR" dirty="0" err="1"/>
                  <a:t>the</a:t>
                </a:r>
                <a:br>
                  <a:rPr lang="pt-BR" dirty="0"/>
                </a:br>
                <a:r>
                  <a:rPr lang="pt-BR" dirty="0" err="1"/>
                  <a:t>cc</a:t>
                </a:r>
                <a:r>
                  <a:rPr lang="pt-BR" dirty="0"/>
                  <a:t> vs. </a:t>
                </a:r>
                <a:r>
                  <a:rPr lang="pt-BR" dirty="0" err="1"/>
                  <a:t>lag</a:t>
                </a:r>
                <a:r>
                  <a:rPr lang="pt-BR" dirty="0"/>
                  <a:t> curve</a:t>
                </a:r>
              </a:p>
              <a:p>
                <a:endParaRPr lang="pt-BR" dirty="0"/>
              </a:p>
              <a:p>
                <a:r>
                  <a:rPr lang="pt-BR" dirty="0" err="1"/>
                  <a:t>Uncertainties</a:t>
                </a:r>
                <a:r>
                  <a:rPr lang="pt-BR" dirty="0"/>
                  <a:t>:</a:t>
                </a:r>
              </a:p>
              <a:p>
                <a:r>
                  <a:rPr lang="pt-BR" dirty="0" err="1"/>
                  <a:t>Charaterized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</a:t>
                </a:r>
                <a:r>
                  <a:rPr lang="pt-BR" dirty="0" err="1"/>
                  <a:t>noise</a:t>
                </a:r>
                <a:endParaRPr lang="pt-BR" dirty="0"/>
              </a:p>
              <a:p>
                <a:r>
                  <a:rPr lang="pt-BR" dirty="0"/>
                  <a:t>N Monte Carlo </a:t>
                </a:r>
                <a:r>
                  <a:rPr lang="pt-BR" dirty="0" err="1"/>
                  <a:t>realizations</a:t>
                </a:r>
                <a:endParaRPr lang="pt-BR" dirty="0"/>
              </a:p>
              <a:p>
                <a:r>
                  <a:rPr lang="pt-BR" dirty="0"/>
                  <a:t>N = 10,000</a:t>
                </a:r>
              </a:p>
              <a:p>
                <a:endParaRPr lang="pt-B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latin typeface="Cambria Math" panose="02040503050406030204" pitchFamily="18" charset="0"/>
                        </a:rPr>
                        <m:t>8.2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0.75±0.07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0.73±0.16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br>
                  <a:rPr lang="en-US" b="0" dirty="0"/>
                </a:br>
                <a:r>
                  <a:rPr lang="pt-BR" dirty="0"/>
                  <a:t> </a:t>
                </a:r>
              </a:p>
              <a:p>
                <a:r>
                  <a:rPr lang="pt-BR" dirty="0" err="1"/>
                  <a:t>Also</a:t>
                </a:r>
                <a:r>
                  <a:rPr lang="pt-BR" dirty="0"/>
                  <a:t> </a:t>
                </a:r>
                <a:r>
                  <a:rPr lang="pt-BR" dirty="0" err="1"/>
                  <a:t>checked</a:t>
                </a:r>
                <a:r>
                  <a:rPr lang="pt-BR" dirty="0"/>
                  <a:t> </a:t>
                </a:r>
                <a:r>
                  <a:rPr lang="pt-BR" dirty="0" err="1"/>
                  <a:t>changing</a:t>
                </a:r>
                <a:r>
                  <a:rPr lang="pt-BR" dirty="0"/>
                  <a:t> </a:t>
                </a:r>
                <a:r>
                  <a:rPr lang="pt-BR" dirty="0" err="1"/>
                  <a:t>the</a:t>
                </a:r>
                <a:r>
                  <a:rPr lang="pt-BR" dirty="0"/>
                  <a:t> 4x4 pixel box!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A4C35E-7611-3306-1051-521D4FCF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30" y="954157"/>
                <a:ext cx="2837853" cy="5632311"/>
              </a:xfrm>
              <a:prstGeom prst="rect">
                <a:avLst/>
              </a:prstGeom>
              <a:blipFill>
                <a:blip r:embed="rId3"/>
                <a:stretch>
                  <a:fillRect l="-1935" t="-542" r="-860" b="-9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07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CF59F9-BB5B-7101-2084-4F83DB9A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02" y="590249"/>
            <a:ext cx="5469668" cy="5968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88ADDA-C4D7-A39A-A459-6078C2C3FC4A}"/>
              </a:ext>
            </a:extLst>
          </p:cNvPr>
          <p:cNvSpPr txBox="1"/>
          <p:nvPr/>
        </p:nvSpPr>
        <p:spPr>
          <a:xfrm>
            <a:off x="332730" y="280570"/>
            <a:ext cx="5822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Testing time-of-flight: magnetic field geometry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D2BEA-3CAC-2747-1641-315E4998C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88" y="1381704"/>
            <a:ext cx="6457684" cy="256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799891-0324-C941-D1C0-35687CD104A8}"/>
              </a:ext>
            </a:extLst>
          </p:cNvPr>
          <p:cNvSpPr txBox="1"/>
          <p:nvPr/>
        </p:nvSpPr>
        <p:spPr>
          <a:xfrm>
            <a:off x="881742" y="1012372"/>
            <a:ext cx="347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Spine-fan</a:t>
            </a:r>
            <a:r>
              <a:rPr lang="pt-BR" dirty="0"/>
              <a:t> </a:t>
            </a:r>
            <a:r>
              <a:rPr lang="pt-BR" dirty="0" err="1"/>
              <a:t>magnetic</a:t>
            </a:r>
            <a:r>
              <a:rPr lang="pt-BR" dirty="0"/>
              <a:t> </a:t>
            </a:r>
            <a:r>
              <a:rPr lang="pt-BR" dirty="0" err="1"/>
              <a:t>configuration</a:t>
            </a:r>
            <a:endParaRPr lang="pt-BR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CCEF6B5-7267-0647-A413-66EAB4E9A949}"/>
              </a:ext>
            </a:extLst>
          </p:cNvPr>
          <p:cNvSpPr/>
          <p:nvPr/>
        </p:nvSpPr>
        <p:spPr>
          <a:xfrm rot="3298478">
            <a:off x="1154665" y="2561345"/>
            <a:ext cx="499123" cy="20780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70025-54B1-C66C-BD1B-5D243C5D4112}"/>
              </a:ext>
            </a:extLst>
          </p:cNvPr>
          <p:cNvSpPr txBox="1"/>
          <p:nvPr/>
        </p:nvSpPr>
        <p:spPr>
          <a:xfrm>
            <a:off x="891681" y="2910125"/>
            <a:ext cx="1365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flare</a:t>
            </a:r>
            <a:r>
              <a:rPr lang="pt-BR" sz="1400" dirty="0">
                <a:solidFill>
                  <a:schemeClr val="bg1"/>
                </a:solidFill>
              </a:rPr>
              <a:t> </a:t>
            </a:r>
            <a:r>
              <a:rPr lang="pt-BR" sz="1400" dirty="0" err="1">
                <a:solidFill>
                  <a:schemeClr val="bg1"/>
                </a:solidFill>
              </a:rPr>
              <a:t>footpoints</a:t>
            </a:r>
            <a:endParaRPr lang="pt-BR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2BB15-7360-DC5B-9CD5-9249A5BCFB9C}"/>
                  </a:ext>
                </a:extLst>
              </p:cNvPr>
              <p:cNvSpPr txBox="1"/>
              <p:nvPr/>
            </p:nvSpPr>
            <p:spPr>
              <a:xfrm>
                <a:off x="458002" y="4134500"/>
                <a:ext cx="5931600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600" dirty="0"/>
                  <a:t>Time </a:t>
                </a:r>
                <a:r>
                  <a:rPr lang="pt-BR" sz="1600" dirty="0" err="1"/>
                  <a:t>of</a:t>
                </a:r>
                <a:r>
                  <a:rPr lang="pt-BR" sz="1600" dirty="0"/>
                  <a:t> </a:t>
                </a:r>
                <a:r>
                  <a:rPr lang="pt-BR" sz="1600" dirty="0" err="1"/>
                  <a:t>flight</a:t>
                </a:r>
                <a:r>
                  <a:rPr lang="pt-BR" sz="1600" dirty="0"/>
                  <a:t> </a:t>
                </a:r>
                <a:r>
                  <a:rPr lang="pt-BR" sz="1600" dirty="0" err="1"/>
                  <a:t>difference</a:t>
                </a:r>
                <a:r>
                  <a:rPr lang="pt-BR" sz="1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pt-BR" sz="1600" dirty="0"/>
              </a:p>
              <a:p>
                <a:pPr/>
                <a:endParaRPr lang="pt-BR" sz="1600" dirty="0"/>
              </a:p>
              <a:p>
                <a:pPr/>
                <a:r>
                  <a:rPr lang="pt-BR" sz="1600" dirty="0" err="1"/>
                  <a:t>With</a:t>
                </a:r>
                <a:r>
                  <a:rPr lang="pt-BR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sz="1600" dirty="0"/>
                  <a:t> (30 keV </a:t>
                </a:r>
                <a:r>
                  <a:rPr lang="pt-BR" sz="1600" dirty="0" err="1"/>
                  <a:t>electrons</a:t>
                </a:r>
                <a:r>
                  <a:rPr lang="pt-BR" sz="1600" dirty="0"/>
                  <a:t>):</a:t>
                </a:r>
              </a:p>
              <a:p>
                <a:pPr/>
                <a:endParaRPr lang="pt-BR" sz="1600" dirty="0"/>
              </a:p>
              <a:p>
                <a:pPr/>
                <a:r>
                  <a:rPr lang="pt-BR" sz="1600" dirty="0" err="1"/>
                  <a:t>null</a:t>
                </a:r>
                <a:r>
                  <a:rPr lang="pt-BR" sz="1600" dirty="0"/>
                  <a:t>-point </a:t>
                </a:r>
                <a:r>
                  <a:rPr lang="pt-BR" sz="1600" dirty="0" err="1"/>
                  <a:t>reconnection</a:t>
                </a:r>
                <a:r>
                  <a:rPr lang="pt-BR" sz="16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≈42000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≈0.42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 sz="1600" dirty="0"/>
              </a:p>
              <a:p>
                <a:pPr/>
                <a:endParaRPr lang="pt-BR" sz="1600" dirty="0"/>
              </a:p>
              <a:p>
                <a:pPr/>
                <a:r>
                  <a:rPr lang="pt-BR" sz="1600" dirty="0"/>
                  <a:t>interior </a:t>
                </a:r>
                <a:r>
                  <a:rPr lang="pt-BR" sz="1600" dirty="0" err="1"/>
                  <a:t>reconnection</a:t>
                </a:r>
                <a:r>
                  <a:rPr lang="pt-BR" sz="16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≈13700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𝑘𝑚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≈0.14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 sz="1600" dirty="0"/>
              </a:p>
              <a:p>
                <a:pPr/>
                <a:endParaRPr lang="pt-BR" sz="1600" dirty="0"/>
              </a:p>
              <a:p>
                <a:r>
                  <a:rPr lang="en-US" sz="1600" b="1" dirty="0">
                    <a:solidFill>
                      <a:srgbClr val="FF0000"/>
                    </a:solidFill>
                  </a:rPr>
                  <a:t>Time-of-flight cannot explain the observed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timelag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of 0.75s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2BB15-7360-DC5B-9CD5-9249A5BCF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2" y="4134500"/>
                <a:ext cx="5931600" cy="2554545"/>
              </a:xfrm>
              <a:prstGeom prst="rect">
                <a:avLst/>
              </a:prstGeom>
              <a:blipFill>
                <a:blip r:embed="rId4"/>
                <a:stretch>
                  <a:fillRect l="-514" t="-716" b="-2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red and black logo&#10;&#10;Description automatically generated">
            <a:extLst>
              <a:ext uri="{FF2B5EF4-FFF2-40B4-BE49-F238E27FC236}">
                <a16:creationId xmlns:a16="http://schemas.microsoft.com/office/drawing/2014/main" id="{A518DE94-103C-0609-6E36-D0FB7D82B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217" y="123827"/>
            <a:ext cx="2106804" cy="84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C68630-FA52-078B-E7EE-1E5231CAF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209" y="331100"/>
            <a:ext cx="6625800" cy="320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866B1D-E57F-86E6-1AF8-2F11C8B2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92" y="3534483"/>
            <a:ext cx="6284495" cy="31178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60AC0-CAA3-E521-8932-984D67D58EA6}"/>
                  </a:ext>
                </a:extLst>
              </p:cNvPr>
              <p:cNvSpPr txBox="1"/>
              <p:nvPr/>
            </p:nvSpPr>
            <p:spPr>
              <a:xfrm>
                <a:off x="327991" y="726286"/>
                <a:ext cx="5308473" cy="6062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/>
                  <a:t>RHESSI HXR </a:t>
                </a:r>
                <a:r>
                  <a:rPr lang="pt-BR" sz="1600" b="1" dirty="0" err="1"/>
                  <a:t>observations</a:t>
                </a:r>
                <a:r>
                  <a:rPr lang="pt-BR" sz="1600" b="1" dirty="0"/>
                  <a:t> (</a:t>
                </a:r>
                <a:r>
                  <a:rPr lang="pt-BR" sz="1600" b="1" dirty="0" err="1"/>
                  <a:t>imaging</a:t>
                </a:r>
                <a:r>
                  <a:rPr lang="pt-BR" sz="1600" b="1" dirty="0"/>
                  <a:t> </a:t>
                </a:r>
                <a:r>
                  <a:rPr lang="pt-BR" sz="1600" b="1" dirty="0" err="1"/>
                  <a:t>spectroscopy</a:t>
                </a:r>
                <a:r>
                  <a:rPr lang="pt-BR" sz="1600" b="1" dirty="0"/>
                  <a:t>)</a:t>
                </a:r>
              </a:p>
              <a:p>
                <a:endParaRPr lang="pt-BR" sz="1600" dirty="0"/>
              </a:p>
              <a:p>
                <a:r>
                  <a:rPr lang="pt-BR" sz="1600" dirty="0" err="1"/>
                  <a:t>Intensity</a:t>
                </a:r>
                <a:r>
                  <a:rPr lang="pt-BR" sz="1600" dirty="0"/>
                  <a:t> </a:t>
                </a:r>
                <a:r>
                  <a:rPr lang="pt-BR" sz="1600" dirty="0" err="1"/>
                  <a:t>ratio</a:t>
                </a:r>
                <a:r>
                  <a:rPr lang="pt-BR" sz="1600" dirty="0"/>
                  <a:t> </a:t>
                </a:r>
                <a:r>
                  <a:rPr lang="pt-BR" sz="1600" dirty="0" err="1"/>
                  <a:t>of</a:t>
                </a:r>
                <a:r>
                  <a:rPr lang="pt-BR" sz="1600" dirty="0"/>
                  <a:t> </a:t>
                </a:r>
                <a:r>
                  <a:rPr lang="pt-BR" sz="1600" dirty="0" err="1"/>
                  <a:t>the</a:t>
                </a:r>
                <a:r>
                  <a:rPr lang="pt-BR" sz="1600" dirty="0"/>
                  <a:t> </a:t>
                </a:r>
                <a:r>
                  <a:rPr lang="pt-BR" sz="1600" dirty="0" err="1"/>
                  <a:t>footpoint</a:t>
                </a:r>
                <a:r>
                  <a:rPr lang="pt-BR" sz="1600" dirty="0"/>
                  <a:t> </a:t>
                </a:r>
                <a:r>
                  <a:rPr lang="pt-BR" sz="1600" dirty="0" err="1"/>
                  <a:t>sources</a:t>
                </a:r>
                <a:r>
                  <a:rPr lang="pt-BR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≈1.5</m:t>
                    </m:r>
                  </m:oMath>
                </a14:m>
                <a:endParaRPr lang="pt-BR" sz="1600" dirty="0"/>
              </a:p>
              <a:p>
                <a:endParaRPr lang="pt-BR" sz="1600" dirty="0"/>
              </a:p>
              <a:p>
                <a:r>
                  <a:rPr lang="pt-BR" sz="1600" dirty="0" err="1"/>
                  <a:t>RHESSI's</a:t>
                </a:r>
                <a:r>
                  <a:rPr lang="pt-BR" sz="1600" dirty="0"/>
                  <a:t> time </a:t>
                </a:r>
                <a:r>
                  <a:rPr lang="pt-BR" sz="1600" dirty="0" err="1"/>
                  <a:t>resolution</a:t>
                </a:r>
                <a:r>
                  <a:rPr lang="pt-BR" sz="1600" dirty="0"/>
                  <a:t> </a:t>
                </a:r>
                <a:r>
                  <a:rPr lang="pt-BR" sz="1600" dirty="0" err="1"/>
                  <a:t>insufficient</a:t>
                </a:r>
                <a:r>
                  <a:rPr lang="pt-BR" sz="1600" dirty="0"/>
                  <a:t> </a:t>
                </a:r>
                <a:r>
                  <a:rPr lang="pt-BR" sz="1600" dirty="0" err="1"/>
                  <a:t>to</a:t>
                </a:r>
                <a:r>
                  <a:rPr lang="pt-BR" sz="1600" dirty="0"/>
                  <a:t> track </a:t>
                </a:r>
                <a:r>
                  <a:rPr lang="pt-BR" sz="1600" dirty="0" err="1"/>
                  <a:t>electron</a:t>
                </a:r>
                <a:r>
                  <a:rPr lang="pt-BR" sz="1600" dirty="0"/>
                  <a:t> time-</a:t>
                </a:r>
                <a:r>
                  <a:rPr lang="pt-BR" sz="1600" dirty="0" err="1"/>
                  <a:t>of</a:t>
                </a:r>
                <a:r>
                  <a:rPr lang="pt-BR" sz="1600" dirty="0"/>
                  <a:t>-</a:t>
                </a:r>
                <a:r>
                  <a:rPr lang="pt-BR" sz="1600" dirty="0" err="1"/>
                  <a:t>flight</a:t>
                </a:r>
                <a:endParaRPr lang="pt-BR" sz="1600" dirty="0"/>
              </a:p>
              <a:p>
                <a:endParaRPr lang="pt-BR" sz="1600" dirty="0"/>
              </a:p>
              <a:p>
                <a:r>
                  <a:rPr lang="en-US" sz="1600" b="1" dirty="0"/>
                  <a:t>Electron</a:t>
                </a:r>
                <a:r>
                  <a:rPr lang="pt-BR" sz="1600" b="1" dirty="0"/>
                  <a:t> Fokker-Planck </a:t>
                </a:r>
                <a:r>
                  <a:rPr lang="pt-BR" sz="1600" b="1" dirty="0" err="1"/>
                  <a:t>Transport</a:t>
                </a:r>
                <a:r>
                  <a:rPr lang="pt-BR" sz="1600" b="1" dirty="0"/>
                  <a:t> </a:t>
                </a:r>
                <a:r>
                  <a:rPr lang="pt-BR" sz="1600" b="1" dirty="0" err="1"/>
                  <a:t>Simulations</a:t>
                </a:r>
                <a:endParaRPr lang="pt-BR" sz="1600" b="1" dirty="0"/>
              </a:p>
              <a:p>
                <a:r>
                  <a:rPr lang="pt-BR" sz="1600" dirty="0"/>
                  <a:t>(e.g. Hamilton+90)</a:t>
                </a:r>
                <a:br>
                  <a:rPr lang="pt-BR" sz="1600" dirty="0"/>
                </a:br>
                <a:r>
                  <a:rPr lang="pt-BR" sz="1600" dirty="0"/>
                  <a:t>Data-</a:t>
                </a:r>
                <a:r>
                  <a:rPr lang="pt-BR" sz="1600" dirty="0" err="1"/>
                  <a:t>driven</a:t>
                </a:r>
                <a:r>
                  <a:rPr lang="pt-BR" sz="1600" dirty="0"/>
                  <a:t> </a:t>
                </a:r>
                <a:r>
                  <a:rPr lang="pt-BR" sz="1600" dirty="0" err="1"/>
                  <a:t>simulations</a:t>
                </a:r>
                <a:r>
                  <a:rPr lang="pt-BR" sz="1600" dirty="0"/>
                  <a:t>: RHESSI </a:t>
                </a:r>
                <a:r>
                  <a:rPr lang="pt-BR" sz="1600" dirty="0" err="1"/>
                  <a:t>spectra</a:t>
                </a:r>
                <a:r>
                  <a:rPr lang="pt-BR" sz="1600" dirty="0"/>
                  <a:t> + HMI B-</a:t>
                </a:r>
                <a:r>
                  <a:rPr lang="pt-BR" sz="1600" dirty="0" err="1"/>
                  <a:t>field</a:t>
                </a:r>
                <a:endParaRPr lang="pt-BR" sz="1600" dirty="0"/>
              </a:p>
              <a:p>
                <a:endParaRPr lang="pt-BR" sz="16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̇"/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𝜕𝜇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𝜇𝜇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𝜕𝜇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m:rPr>
                          <m:lit/>
                        </m:rP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>
                  <a:solidFill>
                    <a:schemeClr val="accent1"/>
                  </a:solidFill>
                </a:endParaRPr>
              </a:p>
              <a:p>
                <a:r>
                  <a:rPr lang="pt-BR" sz="1600" dirty="0" err="1">
                    <a:solidFill>
                      <a:schemeClr val="accent1"/>
                    </a:solidFill>
                  </a:rPr>
                  <a:t>electron</a:t>
                </a:r>
                <a:r>
                  <a:rPr lang="pt-BR" sz="1600" dirty="0">
                    <a:solidFill>
                      <a:schemeClr val="accent1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1"/>
                    </a:solidFill>
                  </a:rPr>
                  <a:t>motion</a:t>
                </a:r>
                <a:endParaRPr lang="pt-BR" sz="1600" dirty="0">
                  <a:solidFill>
                    <a:schemeClr val="accent1"/>
                  </a:solidFill>
                </a:endParaRPr>
              </a:p>
              <a:p>
                <a:r>
                  <a:rPr lang="pt-BR" sz="1600" dirty="0" err="1">
                    <a:solidFill>
                      <a:schemeClr val="accent2"/>
                    </a:solidFill>
                  </a:rPr>
                  <a:t>magnetic</a:t>
                </a:r>
                <a:r>
                  <a:rPr lang="pt-BR" sz="1600" dirty="0">
                    <a:solidFill>
                      <a:schemeClr val="accent2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2"/>
                    </a:solidFill>
                  </a:rPr>
                  <a:t>trapping</a:t>
                </a:r>
                <a:endParaRPr lang="pt-BR" sz="1600" dirty="0">
                  <a:solidFill>
                    <a:schemeClr val="accent2"/>
                  </a:solidFill>
                </a:endParaRPr>
              </a:p>
              <a:p>
                <a:r>
                  <a:rPr lang="pt-BR" sz="1600" dirty="0" err="1">
                    <a:solidFill>
                      <a:schemeClr val="accent3"/>
                    </a:solidFill>
                  </a:rPr>
                  <a:t>energy</a:t>
                </a:r>
                <a:r>
                  <a:rPr lang="pt-BR" sz="16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3"/>
                    </a:solidFill>
                  </a:rPr>
                  <a:t>loss</a:t>
                </a:r>
                <a:r>
                  <a:rPr lang="pt-BR" sz="16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3"/>
                    </a:solidFill>
                  </a:rPr>
                  <a:t>by</a:t>
                </a:r>
                <a:r>
                  <a:rPr lang="pt-BR" sz="1600" dirty="0">
                    <a:solidFill>
                      <a:schemeClr val="accent3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3"/>
                    </a:solidFill>
                  </a:rPr>
                  <a:t>collisions</a:t>
                </a:r>
                <a:endParaRPr lang="pt-BR" sz="1600" dirty="0">
                  <a:solidFill>
                    <a:schemeClr val="accent3"/>
                  </a:solidFill>
                </a:endParaRPr>
              </a:p>
              <a:p>
                <a:r>
                  <a:rPr lang="pt-BR" sz="1600" dirty="0" err="1">
                    <a:solidFill>
                      <a:schemeClr val="accent5"/>
                    </a:solidFill>
                  </a:rPr>
                  <a:t>pitch-angle</a:t>
                </a:r>
                <a:r>
                  <a:rPr lang="pt-BR" sz="1600" dirty="0">
                    <a:solidFill>
                      <a:schemeClr val="accent5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5"/>
                    </a:solidFill>
                  </a:rPr>
                  <a:t>diffusion</a:t>
                </a:r>
                <a:r>
                  <a:rPr lang="pt-BR" sz="1600" dirty="0">
                    <a:solidFill>
                      <a:schemeClr val="accent5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5"/>
                    </a:solidFill>
                  </a:rPr>
                  <a:t>by</a:t>
                </a:r>
                <a:r>
                  <a:rPr lang="pt-BR" sz="1600" dirty="0">
                    <a:solidFill>
                      <a:schemeClr val="accent5"/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accent5"/>
                    </a:solidFill>
                  </a:rPr>
                  <a:t>collisions</a:t>
                </a:r>
                <a:endParaRPr lang="pt-BR" sz="1600" dirty="0">
                  <a:solidFill>
                    <a:schemeClr val="accent5"/>
                  </a:solidFill>
                </a:endParaRPr>
              </a:p>
              <a:p>
                <a:r>
                  <a:rPr lang="pt-BR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injection</a:t>
                </a:r>
                <a:r>
                  <a:rPr lang="pt-BR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pt-BR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term</a:t>
                </a:r>
                <a:endPara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pt-B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600" b="1" dirty="0"/>
                  <a:t>Small mirror ratio: time lag too small</a:t>
                </a:r>
              </a:p>
              <a:p>
                <a:r>
                  <a:rPr lang="en-US" sz="1600" b="1" dirty="0"/>
                  <a:t>High mirror ratio: flux ratio too large</a:t>
                </a:r>
              </a:p>
              <a:p>
                <a:endParaRPr lang="en-US" sz="1600" b="1" dirty="0"/>
              </a:p>
              <a:p>
                <a:r>
                  <a:rPr lang="en-US" sz="1600" b="1" dirty="0">
                    <a:solidFill>
                      <a:srgbClr val="FF0000"/>
                    </a:solidFill>
                  </a:rPr>
                  <a:t>Transport cannot explain the observed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timelag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of 0.75s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060AC0-CAA3-E521-8932-984D67D58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91" y="726286"/>
                <a:ext cx="5308473" cy="6062429"/>
              </a:xfrm>
              <a:prstGeom prst="rect">
                <a:avLst/>
              </a:prstGeom>
              <a:blipFill>
                <a:blip r:embed="rId4"/>
                <a:stretch>
                  <a:fillRect l="-689" t="-302" b="-3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4E21E9B-A24F-3CF0-C8B3-975D3C8E4627}"/>
              </a:ext>
            </a:extLst>
          </p:cNvPr>
          <p:cNvSpPr txBox="1"/>
          <p:nvPr/>
        </p:nvSpPr>
        <p:spPr>
          <a:xfrm>
            <a:off x="332730" y="280570"/>
            <a:ext cx="344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DC0023"/>
                </a:solidFill>
                <a:latin typeface="Helvetica" pitchFamily="2" charset="0"/>
              </a:rPr>
              <a:t>Testing Electron Transport</a:t>
            </a:r>
          </a:p>
        </p:txBody>
      </p:sp>
    </p:spTree>
    <p:extLst>
      <p:ext uri="{BB962C8B-B14F-4D97-AF65-F5344CB8AC3E}">
        <p14:creationId xmlns:p14="http://schemas.microsoft.com/office/powerpoint/2010/main" val="60717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1081</Words>
  <Application>Microsoft Office PowerPoint</Application>
  <PresentationFormat>Widescreen</PresentationFormat>
  <Paragraphs>194</Paragraphs>
  <Slides>12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JOSE DE AGUIAR SIMOES</dc:creator>
  <cp:lastModifiedBy>PAULO JOSE DE AGUIAR SIMOES</cp:lastModifiedBy>
  <cp:revision>13</cp:revision>
  <dcterms:created xsi:type="dcterms:W3CDTF">2024-10-01T17:09:46Z</dcterms:created>
  <dcterms:modified xsi:type="dcterms:W3CDTF">2024-11-15T19:54:42Z</dcterms:modified>
</cp:coreProperties>
</file>